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0" r:id="rId4"/>
    <p:sldId id="257" r:id="rId5"/>
    <p:sldId id="261" r:id="rId6"/>
    <p:sldId id="259" r:id="rId7"/>
    <p:sldId id="262" r:id="rId8"/>
    <p:sldId id="263" r:id="rId9"/>
    <p:sldId id="264" r:id="rId10"/>
    <p:sldId id="266" r:id="rId11"/>
    <p:sldId id="265" r:id="rId12"/>
    <p:sldId id="258"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291" r:id="rId66"/>
    <p:sldId id="293" r:id="rId67"/>
    <p:sldId id="294" r:id="rId68"/>
    <p:sldId id="295" r:id="rId69"/>
    <p:sldId id="292" r:id="rId70"/>
    <p:sldId id="296" r:id="rId71"/>
    <p:sldId id="297"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FAEBA90-5F95-4145-B758-1A27D45B087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FAEBA90-5F95-4145-B758-1A27D45B087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FAEBA90-5F95-4145-B758-1A27D45B087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FAEBA90-5F95-4145-B758-1A27D45B087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2FAEBA90-5F95-4145-B758-1A27D45B087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FAEBA90-5F95-4145-B758-1A27D45B087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FAEBA90-5F95-4145-B758-1A27D45B087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FAEBA90-5F95-4145-B758-1A27D45B087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EBA90-5F95-4145-B758-1A27D45B087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2FAEBA90-5F95-4145-B758-1A27D45B087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2FAEBA90-5F95-4145-B758-1A27D45B087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36110-D840-4649-9B59-60D68390D2D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EBA90-5F95-4145-B758-1A27D45B087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36110-D840-4649-9B59-60D68390D2D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4.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3833" y="2862673"/>
            <a:ext cx="9144000" cy="2387600"/>
          </a:xfrm>
        </p:spPr>
        <p:txBody>
          <a:bodyPr>
            <a:normAutofit fontScale="90000"/>
          </a:bodyPr>
          <a:lstStyle/>
          <a:p>
            <a:r>
              <a:rPr lang="en-US" b="1" dirty="0">
                <a:solidFill>
                  <a:srgbClr val="C00000"/>
                </a:solidFill>
                <a:latin typeface="Arial Rounded MT Bold" panose="020F0704030504030204" pitchFamily="34" charset="0"/>
              </a:rPr>
              <a:t>CODE: 18CSE479T</a:t>
            </a:r>
            <a:br>
              <a:rPr lang="en-US" b="1" dirty="0">
                <a:solidFill>
                  <a:srgbClr val="C00000"/>
                </a:solidFill>
                <a:latin typeface="Arial Rounded MT Bold" panose="020F0704030504030204" pitchFamily="34" charset="0"/>
              </a:rPr>
            </a:br>
            <a:br>
              <a:rPr lang="en-US" b="1" dirty="0"/>
            </a:br>
            <a:r>
              <a:rPr lang="en-US" b="1" dirty="0">
                <a:solidFill>
                  <a:srgbClr val="00B0F0"/>
                </a:solidFill>
                <a:latin typeface="Azonix" pitchFamily="50" charset="0"/>
              </a:rPr>
              <a:t>STATISTICAL MACHINE LEARNING </a:t>
            </a:r>
            <a:br>
              <a:rPr lang="en-US" b="1" dirty="0">
                <a:solidFill>
                  <a:srgbClr val="00B0F0"/>
                </a:solidFill>
                <a:latin typeface="Azonix" pitchFamily="50" charset="0"/>
              </a:rPr>
            </a:br>
            <a:br>
              <a:rPr lang="en-US" b="1" dirty="0">
                <a:solidFill>
                  <a:srgbClr val="00B0F0"/>
                </a:solidFill>
                <a:latin typeface="Azonix" pitchFamily="50" charset="0"/>
              </a:rPr>
            </a:br>
            <a:r>
              <a:rPr lang="en-US" b="1" u="sng" dirty="0">
                <a:solidFill>
                  <a:srgbClr val="00B050"/>
                </a:solidFill>
                <a:latin typeface="Arial Rounded MT Bold" panose="020F0704030504030204" pitchFamily="34" charset="0"/>
              </a:rPr>
              <a:t>UNIT-1</a:t>
            </a:r>
            <a:endParaRPr lang="en-US" b="1" u="sng" dirty="0">
              <a:solidFill>
                <a:srgbClr val="00B050"/>
              </a:solidFill>
              <a:latin typeface="Arial Rounded MT Bold" panose="020F07040305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1"/>
            <a:ext cx="10515600" cy="706591"/>
          </a:xfrm>
        </p:spPr>
        <p:txBody>
          <a:bodyPr/>
          <a:lstStyle/>
          <a:p>
            <a:r>
              <a:rPr lang="en-US" b="1" dirty="0">
                <a:solidFill>
                  <a:srgbClr val="0070C0"/>
                </a:solidFill>
              </a:rPr>
              <a:t>c.) Combined types of Machine Learning </a:t>
            </a:r>
            <a:endParaRPr lang="en-US" b="1" dirty="0">
              <a:solidFill>
                <a:srgbClr val="0070C0"/>
              </a:solidFill>
            </a:endParaRPr>
          </a:p>
        </p:txBody>
      </p:sp>
      <p:sp>
        <p:nvSpPr>
          <p:cNvPr id="3" name="Content Placeholder 2"/>
          <p:cNvSpPr>
            <a:spLocks noGrp="1"/>
          </p:cNvSpPr>
          <p:nvPr>
            <p:ph idx="1"/>
          </p:nvPr>
        </p:nvSpPr>
        <p:spPr>
          <a:xfrm>
            <a:off x="501445" y="924232"/>
            <a:ext cx="10852355" cy="5810865"/>
          </a:xfrm>
        </p:spPr>
        <p:txBody>
          <a:bodyPr>
            <a:normAutofit/>
          </a:bodyPr>
          <a:lstStyle/>
          <a:p>
            <a:r>
              <a:rPr lang="en-US" b="1" dirty="0"/>
              <a:t>In some cases</a:t>
            </a:r>
            <a:r>
              <a:rPr lang="en-US" dirty="0"/>
              <a:t>, </a:t>
            </a:r>
            <a:endParaRPr lang="en-US" dirty="0"/>
          </a:p>
          <a:p>
            <a:pPr marL="0" indent="0">
              <a:buNone/>
            </a:pPr>
            <a:r>
              <a:rPr lang="en-US" dirty="0"/>
              <a:t>            we initially perform unsupervised learning to reduce the dimensions followed by supervised learning when the number of variables is very high. </a:t>
            </a:r>
            <a:endParaRPr lang="en-US" dirty="0"/>
          </a:p>
          <a:p>
            <a:r>
              <a:rPr lang="en-US" b="1" dirty="0"/>
              <a:t>Similarly</a:t>
            </a:r>
            <a:r>
              <a:rPr lang="en-US" dirty="0"/>
              <a:t>, </a:t>
            </a:r>
            <a:endParaRPr lang="en-US" dirty="0"/>
          </a:p>
          <a:p>
            <a:pPr marL="0" indent="0">
              <a:buNone/>
            </a:pPr>
            <a:r>
              <a:rPr lang="en-US" dirty="0"/>
              <a:t>            in some artificial intelligence applications, supervised learning combined with reinforcement learning could be utilized for solving a problem; </a:t>
            </a:r>
            <a:endParaRPr lang="en-US" dirty="0"/>
          </a:p>
          <a:p>
            <a:pPr marL="0" indent="0">
              <a:buNone/>
            </a:pPr>
            <a:r>
              <a:rPr lang="en-US" b="1" i="1" u="sng" dirty="0">
                <a:solidFill>
                  <a:srgbClr val="C00000"/>
                </a:solidFill>
              </a:rPr>
              <a:t>Example</a:t>
            </a:r>
            <a:r>
              <a:rPr lang="en-US" dirty="0"/>
              <a:t>-</a:t>
            </a:r>
            <a:endParaRPr lang="en-US" dirty="0"/>
          </a:p>
          <a:p>
            <a:r>
              <a:rPr lang="en-US" dirty="0"/>
              <a:t> </a:t>
            </a:r>
            <a:r>
              <a:rPr lang="en-US" b="1" u="sng" dirty="0">
                <a:solidFill>
                  <a:srgbClr val="00B0F0"/>
                </a:solidFill>
              </a:rPr>
              <a:t>self-driving cars </a:t>
            </a:r>
            <a:r>
              <a:rPr lang="en-US" dirty="0"/>
              <a:t>in which, initially, </a:t>
            </a:r>
            <a:r>
              <a:rPr lang="en-US" b="1" dirty="0">
                <a:solidFill>
                  <a:srgbClr val="7030A0"/>
                </a:solidFill>
              </a:rPr>
              <a:t>images are converted to some numeric format</a:t>
            </a:r>
            <a:r>
              <a:rPr lang="en-US" dirty="0"/>
              <a:t> using </a:t>
            </a:r>
            <a:r>
              <a:rPr lang="en-US" b="1" dirty="0">
                <a:solidFill>
                  <a:srgbClr val="00B050"/>
                </a:solidFill>
              </a:rPr>
              <a:t>supervised learning </a:t>
            </a:r>
            <a:r>
              <a:rPr lang="en-US" dirty="0"/>
              <a:t>and combined with driving actions - (left, forward, right, and backward).</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484"/>
            <a:ext cx="10515600" cy="854946"/>
          </a:xfrm>
        </p:spPr>
        <p:txBody>
          <a:bodyPr/>
          <a:lstStyle/>
          <a:p>
            <a:r>
              <a:rPr lang="en-US" b="1" dirty="0">
                <a:solidFill>
                  <a:srgbClr val="C00000"/>
                </a:solidFill>
              </a:rPr>
              <a:t>K-means clustering:</a:t>
            </a:r>
            <a:endParaRPr lang="en-US" b="1" dirty="0">
              <a:solidFill>
                <a:srgbClr val="C00000"/>
              </a:solidFill>
            </a:endParaRPr>
          </a:p>
        </p:txBody>
      </p:sp>
      <p:sp>
        <p:nvSpPr>
          <p:cNvPr id="3" name="Content Placeholder 2"/>
          <p:cNvSpPr>
            <a:spLocks noGrp="1"/>
          </p:cNvSpPr>
          <p:nvPr>
            <p:ph idx="1"/>
          </p:nvPr>
        </p:nvSpPr>
        <p:spPr>
          <a:xfrm>
            <a:off x="287677" y="1356852"/>
            <a:ext cx="11517330" cy="5074770"/>
          </a:xfrm>
        </p:spPr>
        <p:txBody>
          <a:bodyPr/>
          <a:lstStyle/>
          <a:p>
            <a:pPr algn="just"/>
            <a:r>
              <a:rPr lang="en-US" dirty="0"/>
              <a:t>This is an unsupervised algorithm that is mainly utilized for segmentation exercises.</a:t>
            </a:r>
            <a:endParaRPr lang="en-US" dirty="0"/>
          </a:p>
          <a:p>
            <a:pPr algn="just"/>
            <a:endParaRPr lang="en-US" dirty="0"/>
          </a:p>
          <a:p>
            <a:pPr algn="just"/>
            <a:r>
              <a:rPr lang="en-US" dirty="0"/>
              <a:t> K-means clustering classifies the given data into </a:t>
            </a:r>
            <a:r>
              <a:rPr lang="en-US" b="1" i="1" dirty="0">
                <a:solidFill>
                  <a:srgbClr val="FF0000"/>
                </a:solidFill>
              </a:rPr>
              <a:t>k </a:t>
            </a:r>
            <a:r>
              <a:rPr lang="en-US" b="1" dirty="0">
                <a:solidFill>
                  <a:srgbClr val="FF0000"/>
                </a:solidFill>
              </a:rPr>
              <a:t>clusters </a:t>
            </a:r>
            <a:r>
              <a:rPr lang="en-US" dirty="0"/>
              <a:t>in such a way that, within the cluster, variation is minimal and across the cluster, variation is maximal</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16" y="365125"/>
            <a:ext cx="10891684" cy="618101"/>
          </a:xfrm>
        </p:spPr>
        <p:txBody>
          <a:bodyPr>
            <a:normAutofit/>
          </a:bodyPr>
          <a:lstStyle/>
          <a:p>
            <a:r>
              <a:rPr lang="en-US" sz="3600" b="1" dirty="0">
                <a:solidFill>
                  <a:srgbClr val="C00000"/>
                </a:solidFill>
                <a:latin typeface="Azonix" pitchFamily="50" charset="0"/>
              </a:rPr>
              <a:t>Markov decision process (MDP)</a:t>
            </a:r>
            <a:r>
              <a:rPr lang="en-US" sz="3600" dirty="0">
                <a:solidFill>
                  <a:srgbClr val="C00000"/>
                </a:solidFill>
                <a:latin typeface="Azonix" pitchFamily="50" charset="0"/>
              </a:rPr>
              <a:t>:</a:t>
            </a:r>
            <a:endParaRPr lang="en-US" sz="3600" dirty="0">
              <a:solidFill>
                <a:srgbClr val="C00000"/>
              </a:solidFill>
              <a:latin typeface="Azonix" pitchFamily="50" charset="0"/>
            </a:endParaRPr>
          </a:p>
        </p:txBody>
      </p:sp>
      <p:sp>
        <p:nvSpPr>
          <p:cNvPr id="3" name="Content Placeholder 2"/>
          <p:cNvSpPr>
            <a:spLocks noGrp="1"/>
          </p:cNvSpPr>
          <p:nvPr>
            <p:ph idx="1"/>
          </p:nvPr>
        </p:nvSpPr>
        <p:spPr>
          <a:xfrm>
            <a:off x="462115" y="1209368"/>
            <a:ext cx="11332617" cy="5438012"/>
          </a:xfrm>
        </p:spPr>
        <p:txBody>
          <a:bodyPr>
            <a:normAutofit/>
          </a:bodyPr>
          <a:lstStyle/>
          <a:p>
            <a:pPr algn="just"/>
            <a:r>
              <a:rPr lang="en-US" dirty="0"/>
              <a:t>In reinforcement learning, MDP is a </a:t>
            </a:r>
            <a:r>
              <a:rPr lang="en-US" b="1" dirty="0">
                <a:solidFill>
                  <a:srgbClr val="FF0000"/>
                </a:solidFill>
              </a:rPr>
              <a:t>mathematical framework </a:t>
            </a:r>
            <a:r>
              <a:rPr lang="en-US" dirty="0"/>
              <a:t>for modeling </a:t>
            </a:r>
            <a:r>
              <a:rPr lang="en-US" b="1" dirty="0">
                <a:solidFill>
                  <a:srgbClr val="00B050"/>
                </a:solidFill>
              </a:rPr>
              <a:t>decision-making</a:t>
            </a:r>
            <a:r>
              <a:rPr lang="en-US" dirty="0"/>
              <a:t> of an agent in situations or environments where outcomes are partly random and partly under control.</a:t>
            </a:r>
            <a:endParaRPr lang="en-US" dirty="0"/>
          </a:p>
          <a:p>
            <a:pPr algn="just"/>
            <a:endParaRPr lang="en-US" dirty="0"/>
          </a:p>
          <a:p>
            <a:pPr algn="just"/>
            <a:r>
              <a:rPr lang="en-US" dirty="0"/>
              <a:t> In this model, the environment is modeled as a set of states and actions that can be performed by an agent to control the system's state. </a:t>
            </a:r>
            <a:endParaRPr lang="en-US" dirty="0"/>
          </a:p>
          <a:p>
            <a:pPr algn="just"/>
            <a:endParaRPr lang="en-US" dirty="0"/>
          </a:p>
          <a:p>
            <a:pPr algn="just"/>
            <a:r>
              <a:rPr lang="en-US" dirty="0"/>
              <a:t>The objective is to control the system in such a way that the agent's total payoff is maximized.</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969" y="241443"/>
            <a:ext cx="10515600" cy="755740"/>
          </a:xfrm>
        </p:spPr>
        <p:txBody>
          <a:bodyPr/>
          <a:lstStyle/>
          <a:p>
            <a:r>
              <a:rPr lang="en-US" b="1" dirty="0">
                <a:solidFill>
                  <a:srgbClr val="C00000"/>
                </a:solidFill>
                <a:latin typeface="Azonix" pitchFamily="50" charset="0"/>
              </a:rPr>
              <a:t>Monte Carlo method</a:t>
            </a:r>
            <a:r>
              <a:rPr lang="en-US" dirty="0">
                <a:solidFill>
                  <a:srgbClr val="C00000"/>
                </a:solidFill>
                <a:latin typeface="Azonix" pitchFamily="50" charset="0"/>
              </a:rPr>
              <a:t>:</a:t>
            </a:r>
            <a:endParaRPr lang="en-US" dirty="0">
              <a:solidFill>
                <a:srgbClr val="C00000"/>
              </a:solidFill>
              <a:latin typeface="Azonix" pitchFamily="50" charset="0"/>
            </a:endParaRPr>
          </a:p>
        </p:txBody>
      </p:sp>
      <p:sp>
        <p:nvSpPr>
          <p:cNvPr id="3" name="Content Placeholder 2"/>
          <p:cNvSpPr>
            <a:spLocks noGrp="1"/>
          </p:cNvSpPr>
          <p:nvPr>
            <p:ph idx="1"/>
          </p:nvPr>
        </p:nvSpPr>
        <p:spPr>
          <a:xfrm>
            <a:off x="380145" y="1455174"/>
            <a:ext cx="11589248" cy="5161383"/>
          </a:xfrm>
        </p:spPr>
        <p:txBody>
          <a:bodyPr/>
          <a:lstStyle/>
          <a:p>
            <a:r>
              <a:rPr lang="en-US" dirty="0"/>
              <a:t>Monte Carlo methods </a:t>
            </a:r>
            <a:r>
              <a:rPr lang="en-US" b="1" dirty="0">
                <a:solidFill>
                  <a:srgbClr val="00B050"/>
                </a:solidFill>
              </a:rPr>
              <a:t>do not require complete knowledge of the environment</a:t>
            </a:r>
            <a:r>
              <a:rPr lang="en-US" dirty="0"/>
              <a:t>, in contrast with MDP. </a:t>
            </a:r>
            <a:endParaRPr lang="en-US" dirty="0"/>
          </a:p>
          <a:p>
            <a:endParaRPr lang="en-US" dirty="0"/>
          </a:p>
          <a:p>
            <a:r>
              <a:rPr lang="en-US" dirty="0"/>
              <a:t>Monte Carlo methods </a:t>
            </a:r>
            <a:r>
              <a:rPr lang="en-US" b="1" dirty="0">
                <a:solidFill>
                  <a:srgbClr val="00B050"/>
                </a:solidFill>
              </a:rPr>
              <a:t>require only experience</a:t>
            </a:r>
            <a:r>
              <a:rPr lang="en-US" dirty="0"/>
              <a:t>, which is obtained by sample sequences of states, actions, and rewards from actual or simulated interaction with the environment.</a:t>
            </a:r>
            <a:endParaRPr lang="en-US" dirty="0"/>
          </a:p>
          <a:p>
            <a:endParaRPr lang="en-US" dirty="0"/>
          </a:p>
          <a:p>
            <a:r>
              <a:rPr lang="en-US" dirty="0"/>
              <a:t> Monte Carlo methods explore the space until the </a:t>
            </a:r>
            <a:r>
              <a:rPr lang="en-US" b="1" dirty="0">
                <a:solidFill>
                  <a:srgbClr val="00B050"/>
                </a:solidFill>
              </a:rPr>
              <a:t>final outcome </a:t>
            </a:r>
            <a:r>
              <a:rPr lang="en-US" dirty="0"/>
              <a:t>of a chosen sample sequences and update estimates accordingly.</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30" y="220894"/>
            <a:ext cx="10515600" cy="693113"/>
          </a:xfrm>
        </p:spPr>
        <p:txBody>
          <a:bodyPr>
            <a:normAutofit fontScale="90000"/>
          </a:bodyPr>
          <a:lstStyle/>
          <a:p>
            <a:r>
              <a:rPr lang="en-US" b="1" dirty="0">
                <a:solidFill>
                  <a:srgbClr val="C00000"/>
                </a:solidFill>
              </a:rPr>
              <a:t>Temporal difference learning:</a:t>
            </a:r>
            <a:endParaRPr lang="en-US" b="1" dirty="0">
              <a:solidFill>
                <a:srgbClr val="C00000"/>
              </a:solidFill>
            </a:endParaRPr>
          </a:p>
        </p:txBody>
      </p:sp>
      <p:sp>
        <p:nvSpPr>
          <p:cNvPr id="3" name="Content Placeholder 2"/>
          <p:cNvSpPr>
            <a:spLocks noGrp="1"/>
          </p:cNvSpPr>
          <p:nvPr>
            <p:ph idx="1"/>
          </p:nvPr>
        </p:nvSpPr>
        <p:spPr>
          <a:xfrm>
            <a:off x="215757" y="1160980"/>
            <a:ext cx="11650895" cy="5476126"/>
          </a:xfrm>
        </p:spPr>
        <p:txBody>
          <a:bodyPr>
            <a:normAutofit fontScale="92500" lnSpcReduction="10000"/>
          </a:bodyPr>
          <a:lstStyle/>
          <a:p>
            <a:r>
              <a:rPr lang="en-US" dirty="0"/>
              <a:t>This is a core theme in </a:t>
            </a:r>
            <a:r>
              <a:rPr lang="en-US" b="1" dirty="0">
                <a:solidFill>
                  <a:srgbClr val="00B050"/>
                </a:solidFill>
              </a:rPr>
              <a:t>reinforcement learning</a:t>
            </a:r>
            <a:r>
              <a:rPr lang="en-US" dirty="0"/>
              <a:t>. </a:t>
            </a:r>
            <a:endParaRPr lang="en-US" dirty="0"/>
          </a:p>
          <a:p>
            <a:endParaRPr lang="en-US" dirty="0"/>
          </a:p>
          <a:p>
            <a:r>
              <a:rPr lang="en-US" dirty="0"/>
              <a:t>Temporal difference is a combination of both </a:t>
            </a:r>
            <a:r>
              <a:rPr lang="en-US" b="1" dirty="0">
                <a:solidFill>
                  <a:srgbClr val="FF0000"/>
                </a:solidFill>
              </a:rPr>
              <a:t>Monte Carlo </a:t>
            </a:r>
            <a:r>
              <a:rPr lang="en-US" dirty="0"/>
              <a:t>and </a:t>
            </a:r>
            <a:r>
              <a:rPr lang="en-US" b="1" dirty="0">
                <a:solidFill>
                  <a:srgbClr val="FF0000"/>
                </a:solidFill>
              </a:rPr>
              <a:t>dynamic programming ideas</a:t>
            </a:r>
            <a:r>
              <a:rPr lang="en-US" dirty="0"/>
              <a:t>.</a:t>
            </a:r>
            <a:endParaRPr lang="en-US" dirty="0"/>
          </a:p>
          <a:p>
            <a:endParaRPr lang="en-US" dirty="0"/>
          </a:p>
          <a:p>
            <a:r>
              <a:rPr lang="en-US" dirty="0"/>
              <a:t>Similar to Monte Carlo, temporal difference methods can learn directly from </a:t>
            </a:r>
            <a:r>
              <a:rPr lang="en-US" b="1" dirty="0">
                <a:solidFill>
                  <a:srgbClr val="FF0000"/>
                </a:solidFill>
              </a:rPr>
              <a:t>raw experience </a:t>
            </a:r>
            <a:r>
              <a:rPr lang="en-US" dirty="0"/>
              <a:t>without a model of the environment's dynamics. </a:t>
            </a:r>
            <a:endParaRPr lang="en-US" dirty="0"/>
          </a:p>
          <a:p>
            <a:endParaRPr lang="en-US" dirty="0"/>
          </a:p>
          <a:p>
            <a:r>
              <a:rPr lang="en-US" dirty="0"/>
              <a:t>Like dynamic programming, temporal difference methods </a:t>
            </a:r>
            <a:r>
              <a:rPr lang="en-US" b="1" dirty="0">
                <a:solidFill>
                  <a:srgbClr val="FF0000"/>
                </a:solidFill>
              </a:rPr>
              <a:t>update estimates based in part </a:t>
            </a:r>
            <a:r>
              <a:rPr lang="en-US" dirty="0"/>
              <a:t>on other learned estimates, </a:t>
            </a:r>
            <a:r>
              <a:rPr lang="en-US" b="1" dirty="0">
                <a:solidFill>
                  <a:srgbClr val="00B0F0"/>
                </a:solidFill>
              </a:rPr>
              <a:t>without waiting for a final outcome.</a:t>
            </a:r>
            <a:endParaRPr lang="en-US" b="1" dirty="0">
              <a:solidFill>
                <a:srgbClr val="00B0F0"/>
              </a:solidFill>
            </a:endParaRPr>
          </a:p>
          <a:p>
            <a:endParaRPr lang="en-US" b="1" dirty="0">
              <a:solidFill>
                <a:srgbClr val="00B0F0"/>
              </a:solidFill>
            </a:endParaRPr>
          </a:p>
          <a:p>
            <a:r>
              <a:rPr lang="en-US" dirty="0"/>
              <a:t>Temporal difference is the best of both worlds and is most commonly used in games such as </a:t>
            </a:r>
            <a:r>
              <a:rPr lang="en-US" b="1" dirty="0">
                <a:solidFill>
                  <a:srgbClr val="C00000"/>
                </a:solidFill>
              </a:rPr>
              <a:t>AlphaGo</a:t>
            </a:r>
            <a:r>
              <a:rPr lang="en-US" dirty="0"/>
              <a:t> and so on.</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09" y="512609"/>
            <a:ext cx="11779045" cy="1070385"/>
          </a:xfrm>
        </p:spPr>
        <p:txBody>
          <a:bodyPr>
            <a:noAutofit/>
          </a:bodyPr>
          <a:lstStyle/>
          <a:p>
            <a:pPr algn="ctr"/>
            <a:r>
              <a:rPr lang="en-US" sz="3400" b="1" dirty="0">
                <a:solidFill>
                  <a:srgbClr val="FF0000"/>
                </a:solidFill>
                <a:latin typeface="Azonix" pitchFamily="50" charset="0"/>
              </a:rPr>
              <a:t>4. Major differences between </a:t>
            </a:r>
            <a:br>
              <a:rPr lang="en-US" sz="3400" b="1" dirty="0">
                <a:solidFill>
                  <a:srgbClr val="FF0000"/>
                </a:solidFill>
                <a:latin typeface="Azonix" pitchFamily="50" charset="0"/>
              </a:rPr>
            </a:br>
            <a:r>
              <a:rPr lang="en-US" sz="3400" b="1" dirty="0">
                <a:solidFill>
                  <a:srgbClr val="FF0000"/>
                </a:solidFill>
                <a:latin typeface="Azonix" pitchFamily="50" charset="0"/>
              </a:rPr>
              <a:t>    </a:t>
            </a:r>
            <a:r>
              <a:rPr lang="en-US" sz="3400" b="1" dirty="0">
                <a:solidFill>
                  <a:srgbClr val="00B050"/>
                </a:solidFill>
                <a:latin typeface="Azonix" pitchFamily="50" charset="0"/>
              </a:rPr>
              <a:t>statistical modeling </a:t>
            </a:r>
            <a:r>
              <a:rPr lang="en-US" sz="3400" b="1" dirty="0">
                <a:solidFill>
                  <a:srgbClr val="FF0000"/>
                </a:solidFill>
                <a:latin typeface="Azonix" pitchFamily="50" charset="0"/>
              </a:rPr>
              <a:t>and </a:t>
            </a:r>
            <a:r>
              <a:rPr lang="en-US" sz="3400" b="1" dirty="0">
                <a:solidFill>
                  <a:srgbClr val="00B050"/>
                </a:solidFill>
                <a:latin typeface="Azonix" pitchFamily="50" charset="0"/>
              </a:rPr>
              <a:t>machine learning</a:t>
            </a:r>
            <a:br>
              <a:rPr lang="en-US" sz="3400" b="1" dirty="0">
                <a:solidFill>
                  <a:srgbClr val="FF0000"/>
                </a:solidFill>
                <a:latin typeface="Azonix" pitchFamily="50" charset="0"/>
              </a:rPr>
            </a:br>
            <a:endParaRPr lang="en-US" sz="3400" b="1" dirty="0">
              <a:solidFill>
                <a:srgbClr val="FF0000"/>
              </a:solidFill>
              <a:latin typeface="Azonix" pitchFamily="50" charset="0"/>
            </a:endParaRPr>
          </a:p>
        </p:txBody>
      </p:sp>
      <p:graphicFrame>
        <p:nvGraphicFramePr>
          <p:cNvPr id="5" name="Content Placeholder 4"/>
          <p:cNvGraphicFramePr>
            <a:graphicFrameLocks noGrp="1"/>
          </p:cNvGraphicFramePr>
          <p:nvPr>
            <p:ph idx="1"/>
            <p:custDataLst>
              <p:tags r:id="rId1"/>
            </p:custDataLst>
          </p:nvPr>
        </p:nvGraphicFramePr>
        <p:xfrm>
          <a:off x="457507" y="1224690"/>
          <a:ext cx="11277600" cy="5325657"/>
        </p:xfrm>
        <a:graphic>
          <a:graphicData uri="http://schemas.openxmlformats.org/drawingml/2006/table">
            <a:tbl>
              <a:tblPr firstRow="1" bandRow="1">
                <a:tableStyleId>{D27102A9-8310-4765-A935-A1911B00CA55}</a:tableStyleId>
              </a:tblPr>
              <a:tblGrid>
                <a:gridCol w="5530645"/>
                <a:gridCol w="5746955"/>
              </a:tblGrid>
              <a:tr h="395329">
                <a:tc>
                  <a:txBody>
                    <a:bodyPr/>
                    <a:lstStyle/>
                    <a:p>
                      <a:pPr algn="ctr"/>
                      <a:r>
                        <a:rPr lang="en-US" sz="2200" dirty="0">
                          <a:solidFill>
                            <a:srgbClr val="FF0000"/>
                          </a:solidFill>
                        </a:rPr>
                        <a:t>Statistical Model</a:t>
                      </a:r>
                      <a:r>
                        <a:rPr lang="en-US" sz="2200" baseline="0" dirty="0">
                          <a:solidFill>
                            <a:srgbClr val="FF0000"/>
                          </a:solidFill>
                        </a:rPr>
                        <a:t> </a:t>
                      </a:r>
                      <a:endParaRPr lang="en-US" sz="2200" dirty="0">
                        <a:solidFill>
                          <a:srgbClr val="FF0000"/>
                        </a:solidFill>
                      </a:endParaRPr>
                    </a:p>
                  </a:txBody>
                  <a:tcPr/>
                </a:tc>
                <a:tc>
                  <a:txBody>
                    <a:bodyPr/>
                    <a:lstStyle/>
                    <a:p>
                      <a:pPr algn="ctr"/>
                      <a:r>
                        <a:rPr lang="en-US" sz="2200" dirty="0">
                          <a:solidFill>
                            <a:srgbClr val="FF0000"/>
                          </a:solidFill>
                        </a:rPr>
                        <a:t>Machine Learning</a:t>
                      </a:r>
                      <a:r>
                        <a:rPr lang="en-US" sz="2200" baseline="0" dirty="0">
                          <a:solidFill>
                            <a:srgbClr val="FF0000"/>
                          </a:solidFill>
                        </a:rPr>
                        <a:t> Model </a:t>
                      </a:r>
                      <a:endParaRPr lang="en-US" sz="2200" dirty="0">
                        <a:solidFill>
                          <a:srgbClr val="FF0000"/>
                        </a:solidFill>
                      </a:endParaRPr>
                    </a:p>
                  </a:txBody>
                  <a:tcPr/>
                </a:tc>
              </a:tr>
              <a:tr h="974784">
                <a:tc>
                  <a:txBody>
                    <a:bodyPr/>
                    <a:lstStyle/>
                    <a:p>
                      <a:pPr algn="just"/>
                      <a:r>
                        <a:rPr lang="en-US" sz="2200" b="0" i="0" u="none" strike="noStrike" kern="1200" baseline="0" dirty="0">
                          <a:solidFill>
                            <a:schemeClr val="tx1"/>
                          </a:solidFill>
                          <a:latin typeface="+mn-lt"/>
                          <a:ea typeface="+mn-ea"/>
                          <a:cs typeface="+mn-cs"/>
                        </a:rPr>
                        <a:t>Formalization of </a:t>
                      </a:r>
                      <a:r>
                        <a:rPr lang="en-US" sz="2200" b="1" i="0" u="none" strike="noStrike" kern="1200" baseline="0" dirty="0">
                          <a:solidFill>
                            <a:srgbClr val="FF0000"/>
                          </a:solidFill>
                          <a:latin typeface="+mn-lt"/>
                          <a:ea typeface="+mn-ea"/>
                          <a:cs typeface="+mn-cs"/>
                        </a:rPr>
                        <a:t>relationships </a:t>
                      </a:r>
                      <a:r>
                        <a:rPr lang="en-US" sz="2200" b="0" i="0" u="none" strike="noStrike" kern="1200" baseline="0" dirty="0">
                          <a:solidFill>
                            <a:schemeClr val="tx1"/>
                          </a:solidFill>
                          <a:latin typeface="+mn-lt"/>
                          <a:ea typeface="+mn-ea"/>
                          <a:cs typeface="+mn-cs"/>
                        </a:rPr>
                        <a:t>between variables in the form of </a:t>
                      </a:r>
                      <a:r>
                        <a:rPr lang="en-US" sz="2200" b="1" i="0" u="none" strike="noStrike" kern="1200" baseline="0" dirty="0">
                          <a:solidFill>
                            <a:srgbClr val="C00000"/>
                          </a:solidFill>
                          <a:latin typeface="+mn-lt"/>
                          <a:ea typeface="+mn-ea"/>
                          <a:cs typeface="+mn-cs"/>
                        </a:rPr>
                        <a:t>mathematical equations</a:t>
                      </a:r>
                      <a:endParaRPr lang="en-US" sz="2200" b="1" dirty="0">
                        <a:solidFill>
                          <a:srgbClr val="C00000"/>
                        </a:solidFill>
                      </a:endParaRPr>
                    </a:p>
                  </a:txBody>
                  <a:tcPr/>
                </a:tc>
                <a:tc>
                  <a:txBody>
                    <a:bodyPr/>
                    <a:lstStyle/>
                    <a:p>
                      <a:pPr algn="just"/>
                      <a:r>
                        <a:rPr lang="en-US" sz="2200" b="0" i="0" u="none" strike="noStrike" kern="1200" baseline="0" dirty="0">
                          <a:solidFill>
                            <a:schemeClr val="tx1"/>
                          </a:solidFill>
                          <a:latin typeface="+mn-lt"/>
                          <a:ea typeface="+mn-ea"/>
                          <a:cs typeface="+mn-cs"/>
                        </a:rPr>
                        <a:t>Algorithm that can </a:t>
                      </a:r>
                      <a:r>
                        <a:rPr lang="en-US" sz="2200" b="1" i="0" u="none" strike="noStrike" kern="1200" baseline="0" dirty="0">
                          <a:solidFill>
                            <a:srgbClr val="FF0000"/>
                          </a:solidFill>
                          <a:latin typeface="+mn-lt"/>
                          <a:ea typeface="+mn-ea"/>
                          <a:cs typeface="+mn-cs"/>
                        </a:rPr>
                        <a:t>learn from the data </a:t>
                      </a:r>
                      <a:r>
                        <a:rPr lang="en-US" sz="2200" b="0" i="0" u="none" strike="noStrike" kern="1200" baseline="0" dirty="0">
                          <a:solidFill>
                            <a:schemeClr val="tx1"/>
                          </a:solidFill>
                          <a:latin typeface="+mn-lt"/>
                          <a:ea typeface="+mn-ea"/>
                          <a:cs typeface="+mn-cs"/>
                        </a:rPr>
                        <a:t>without relying on rule-based programming.</a:t>
                      </a:r>
                      <a:endParaRPr lang="en-US" sz="2200" dirty="0"/>
                    </a:p>
                  </a:txBody>
                  <a:tcPr/>
                </a:tc>
              </a:tr>
              <a:tr h="1559654">
                <a:tc>
                  <a:txBody>
                    <a:bodyPr/>
                    <a:lstStyle/>
                    <a:p>
                      <a:pPr algn="just"/>
                      <a:r>
                        <a:rPr lang="en-US" sz="2200" b="0" i="0" u="none" strike="noStrike" kern="1200" baseline="0" dirty="0">
                          <a:solidFill>
                            <a:schemeClr val="tx1"/>
                          </a:solidFill>
                          <a:latin typeface="+mn-lt"/>
                          <a:ea typeface="+mn-ea"/>
                          <a:cs typeface="+mn-cs"/>
                        </a:rPr>
                        <a:t>Required to assume shape of the model curve prior to perform model fitting on the data </a:t>
                      </a:r>
                      <a:endParaRPr lang="en-US" sz="2200" b="0" i="0" u="none" strike="noStrike" kern="1200" baseline="0" dirty="0">
                        <a:solidFill>
                          <a:schemeClr val="tx1"/>
                        </a:solidFill>
                        <a:latin typeface="+mn-lt"/>
                        <a:ea typeface="+mn-ea"/>
                        <a:cs typeface="+mn-cs"/>
                      </a:endParaRPr>
                    </a:p>
                    <a:p>
                      <a:pPr algn="just"/>
                      <a:r>
                        <a:rPr lang="en-US" sz="2200" b="0" i="0" u="none" strike="noStrike" kern="1200" baseline="0" dirty="0">
                          <a:solidFill>
                            <a:schemeClr val="tx1"/>
                          </a:solidFill>
                          <a:latin typeface="+mn-lt"/>
                          <a:ea typeface="+mn-ea"/>
                          <a:cs typeface="+mn-cs"/>
                        </a:rPr>
                        <a:t>(</a:t>
                      </a:r>
                      <a:r>
                        <a:rPr lang="en-US" sz="2200" b="1" i="0" u="none" strike="noStrike" kern="1200" baseline="0" dirty="0">
                          <a:solidFill>
                            <a:schemeClr val="tx1"/>
                          </a:solidFill>
                          <a:latin typeface="+mn-lt"/>
                          <a:ea typeface="+mn-ea"/>
                          <a:cs typeface="+mn-cs"/>
                        </a:rPr>
                        <a:t>for example</a:t>
                      </a:r>
                      <a:r>
                        <a:rPr lang="en-US" sz="2200" b="0" i="0" u="none" strike="noStrike" kern="1200" baseline="0" dirty="0">
                          <a:solidFill>
                            <a:schemeClr val="tx1"/>
                          </a:solidFill>
                          <a:latin typeface="+mn-lt"/>
                          <a:ea typeface="+mn-ea"/>
                          <a:cs typeface="+mn-cs"/>
                        </a:rPr>
                        <a:t>, </a:t>
                      </a:r>
                      <a:r>
                        <a:rPr lang="en-US" sz="2200" b="1" i="0" u="none" strike="noStrike" kern="1200" baseline="0" dirty="0">
                          <a:solidFill>
                            <a:srgbClr val="7030A0"/>
                          </a:solidFill>
                          <a:latin typeface="+mn-lt"/>
                          <a:ea typeface="+mn-ea"/>
                          <a:cs typeface="+mn-cs"/>
                        </a:rPr>
                        <a:t>linear, polynomial, and so on</a:t>
                      </a:r>
                      <a:r>
                        <a:rPr lang="en-US" sz="2200" b="0" i="0" u="none" strike="noStrike" kern="1200" baseline="0" dirty="0">
                          <a:solidFill>
                            <a:schemeClr val="tx1"/>
                          </a:solidFill>
                          <a:latin typeface="+mn-lt"/>
                          <a:ea typeface="+mn-ea"/>
                          <a:cs typeface="+mn-cs"/>
                        </a:rPr>
                        <a:t>).</a:t>
                      </a:r>
                      <a:endParaRPr lang="en-US" sz="2200" dirty="0"/>
                    </a:p>
                  </a:txBody>
                  <a:tcPr/>
                </a:tc>
                <a:tc>
                  <a:txBody>
                    <a:bodyPr/>
                    <a:lstStyle/>
                    <a:p>
                      <a:pPr algn="just"/>
                      <a:r>
                        <a:rPr lang="en-US" sz="2200" b="0" i="0" u="none" strike="noStrike" kern="1200" baseline="0" dirty="0">
                          <a:solidFill>
                            <a:schemeClr val="tx1"/>
                          </a:solidFill>
                          <a:latin typeface="+mn-lt"/>
                          <a:ea typeface="+mn-ea"/>
                          <a:cs typeface="+mn-cs"/>
                        </a:rPr>
                        <a:t>Does not need to assume underlying shape, as machine learning algorithms can </a:t>
                      </a:r>
                      <a:r>
                        <a:rPr lang="en-US" sz="2200" b="1" i="0" u="none" strike="noStrike" kern="1200" baseline="0" dirty="0">
                          <a:solidFill>
                            <a:srgbClr val="00B050"/>
                          </a:solidFill>
                          <a:latin typeface="+mn-lt"/>
                          <a:ea typeface="+mn-ea"/>
                          <a:cs typeface="+mn-cs"/>
                        </a:rPr>
                        <a:t>learn complex patterns automatically</a:t>
                      </a:r>
                      <a:r>
                        <a:rPr lang="en-US" sz="2200" b="0" i="0" u="none" strike="noStrike" kern="1200" baseline="0" dirty="0">
                          <a:solidFill>
                            <a:schemeClr val="tx1"/>
                          </a:solidFill>
                          <a:latin typeface="+mn-lt"/>
                          <a:ea typeface="+mn-ea"/>
                          <a:cs typeface="+mn-cs"/>
                        </a:rPr>
                        <a:t> based on the provided data.</a:t>
                      </a:r>
                      <a:endParaRPr lang="en-US" sz="2200" dirty="0"/>
                    </a:p>
                  </a:txBody>
                  <a:tcPr/>
                </a:tc>
              </a:tr>
              <a:tr h="1267219">
                <a:tc>
                  <a:txBody>
                    <a:bodyPr/>
                    <a:lstStyle/>
                    <a:p>
                      <a:pPr algn="just"/>
                      <a:r>
                        <a:rPr lang="en-US" sz="2200" b="0" i="0" u="none" strike="noStrike" kern="1200" baseline="0" dirty="0">
                          <a:solidFill>
                            <a:schemeClr val="tx1"/>
                          </a:solidFill>
                          <a:latin typeface="+mn-lt"/>
                          <a:ea typeface="+mn-ea"/>
                          <a:cs typeface="+mn-cs"/>
                        </a:rPr>
                        <a:t>Statistical model predicts the output with </a:t>
                      </a:r>
                      <a:r>
                        <a:rPr lang="en-US" sz="2200" b="1" i="0" u="none" strike="noStrike" kern="1200" baseline="0" dirty="0">
                          <a:solidFill>
                            <a:srgbClr val="C00000"/>
                          </a:solidFill>
                          <a:latin typeface="+mn-lt"/>
                          <a:ea typeface="+mn-ea"/>
                          <a:cs typeface="+mn-cs"/>
                        </a:rPr>
                        <a:t>accuracy of 85 percent </a:t>
                      </a:r>
                      <a:r>
                        <a:rPr lang="en-US" sz="2200" b="0" i="0" u="none" strike="noStrike" kern="1200" baseline="0" dirty="0">
                          <a:solidFill>
                            <a:schemeClr val="tx1"/>
                          </a:solidFill>
                          <a:latin typeface="+mn-lt"/>
                          <a:ea typeface="+mn-ea"/>
                          <a:cs typeface="+mn-cs"/>
                        </a:rPr>
                        <a:t>and having </a:t>
                      </a:r>
                      <a:r>
                        <a:rPr lang="en-US" sz="2200" b="1" i="0" u="none" strike="noStrike" kern="1200" baseline="0" dirty="0">
                          <a:solidFill>
                            <a:srgbClr val="C00000"/>
                          </a:solidFill>
                          <a:latin typeface="+mn-lt"/>
                          <a:ea typeface="+mn-ea"/>
                          <a:cs typeface="+mn-cs"/>
                        </a:rPr>
                        <a:t>90 percent confidence </a:t>
                      </a:r>
                      <a:r>
                        <a:rPr lang="en-US" sz="2200" b="0" i="0" u="none" strike="noStrike" kern="1200" baseline="0" dirty="0">
                          <a:solidFill>
                            <a:schemeClr val="tx1"/>
                          </a:solidFill>
                          <a:latin typeface="+mn-lt"/>
                          <a:ea typeface="+mn-ea"/>
                          <a:cs typeface="+mn-cs"/>
                        </a:rPr>
                        <a:t>about it</a:t>
                      </a:r>
                      <a:endParaRPr lang="en-US" sz="2200" dirty="0"/>
                    </a:p>
                  </a:txBody>
                  <a:tcPr/>
                </a:tc>
                <a:tc>
                  <a:txBody>
                    <a:bodyPr/>
                    <a:lstStyle/>
                    <a:p>
                      <a:pPr algn="just"/>
                      <a:r>
                        <a:rPr lang="en-US" sz="2200" b="0" i="0" u="none" strike="noStrike" kern="1200" baseline="0" dirty="0">
                          <a:solidFill>
                            <a:schemeClr val="tx1"/>
                          </a:solidFill>
                          <a:latin typeface="+mn-lt"/>
                          <a:ea typeface="+mn-ea"/>
                          <a:cs typeface="+mn-cs"/>
                        </a:rPr>
                        <a:t>Machine learning just predicts the output with </a:t>
                      </a:r>
                      <a:r>
                        <a:rPr lang="en-US" sz="2200" b="1" i="0" u="none" strike="noStrike" kern="1200" baseline="0" dirty="0">
                          <a:solidFill>
                            <a:srgbClr val="C00000"/>
                          </a:solidFill>
                          <a:latin typeface="+mn-lt"/>
                          <a:ea typeface="+mn-ea"/>
                          <a:cs typeface="+mn-cs"/>
                        </a:rPr>
                        <a:t>accuracy of 85 percent</a:t>
                      </a:r>
                      <a:endParaRPr lang="en-US" sz="2200" b="1" dirty="0">
                        <a:solidFill>
                          <a:srgbClr val="C00000"/>
                        </a:solidFill>
                      </a:endParaRPr>
                    </a:p>
                  </a:txBody>
                  <a:tcPr/>
                </a:tc>
              </a:tr>
              <a:tr h="974784">
                <a:tc>
                  <a:txBody>
                    <a:bodyPr/>
                    <a:lstStyle/>
                    <a:p>
                      <a:pPr algn="just"/>
                      <a:r>
                        <a:rPr lang="en-US" sz="2200" b="0" i="0" u="none" strike="noStrike" kern="1200" baseline="0" dirty="0">
                          <a:solidFill>
                            <a:schemeClr val="tx1"/>
                          </a:solidFill>
                          <a:latin typeface="+mn-lt"/>
                          <a:ea typeface="+mn-ea"/>
                          <a:cs typeface="+mn-cs"/>
                        </a:rPr>
                        <a:t>In statistical modeling, various diagnostics of parameters are performed, like </a:t>
                      </a:r>
                      <a:r>
                        <a:rPr lang="en-US" sz="2200" b="1" i="0" u="none" strike="noStrike" kern="1200" baseline="0" dirty="0">
                          <a:solidFill>
                            <a:srgbClr val="C00000"/>
                          </a:solidFill>
                          <a:latin typeface="+mn-lt"/>
                          <a:ea typeface="+mn-ea"/>
                          <a:cs typeface="+mn-cs"/>
                        </a:rPr>
                        <a:t>p-value, and so</a:t>
                      </a:r>
                      <a:endParaRPr lang="en-US" sz="2200" b="1" dirty="0">
                        <a:solidFill>
                          <a:srgbClr val="C00000"/>
                        </a:solidFill>
                      </a:endParaRPr>
                    </a:p>
                  </a:txBody>
                  <a:tcPr/>
                </a:tc>
                <a:tc>
                  <a:txBody>
                    <a:bodyPr/>
                    <a:lstStyle/>
                    <a:p>
                      <a:pPr algn="just"/>
                      <a:r>
                        <a:rPr lang="en-US" sz="2200" b="0" i="0" u="none" strike="noStrike" kern="1200" baseline="0" dirty="0">
                          <a:solidFill>
                            <a:schemeClr val="tx1"/>
                          </a:solidFill>
                          <a:latin typeface="+mn-lt"/>
                          <a:ea typeface="+mn-ea"/>
                          <a:cs typeface="+mn-cs"/>
                        </a:rPr>
                        <a:t>Machine learning models </a:t>
                      </a:r>
                      <a:r>
                        <a:rPr lang="en-US" sz="2200" b="1" i="0" u="none" strike="noStrike" kern="1200" baseline="0" dirty="0">
                          <a:solidFill>
                            <a:srgbClr val="C00000"/>
                          </a:solidFill>
                          <a:latin typeface="+mn-lt"/>
                          <a:ea typeface="+mn-ea"/>
                          <a:cs typeface="+mn-cs"/>
                        </a:rPr>
                        <a:t>do not perform any statistical diagnostic </a:t>
                      </a:r>
                      <a:r>
                        <a:rPr lang="en-US" sz="2200" b="0" i="0" u="none" strike="noStrike" kern="1200" baseline="0" dirty="0">
                          <a:solidFill>
                            <a:schemeClr val="tx1"/>
                          </a:solidFill>
                          <a:latin typeface="+mn-lt"/>
                          <a:ea typeface="+mn-ea"/>
                          <a:cs typeface="+mn-cs"/>
                        </a:rPr>
                        <a:t>significance tests.</a:t>
                      </a:r>
                      <a:endParaRPr lang="en-US" sz="2200" dirty="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 y="-922020"/>
            <a:ext cx="11729884" cy="1070385"/>
          </a:xfrm>
        </p:spPr>
        <p:txBody>
          <a:bodyPr>
            <a:normAutofit fontScale="90000"/>
          </a:bodyPr>
          <a:lstStyle/>
          <a:p>
            <a:pPr algn="ctr"/>
            <a:r>
              <a:rPr lang="en-US" b="1" dirty="0">
                <a:solidFill>
                  <a:srgbClr val="FF0000"/>
                </a:solidFill>
                <a:latin typeface="Bahnschrift" panose="020B0502040204020203" pitchFamily="34" charset="0"/>
              </a:rPr>
              <a:t>4. Major differences between </a:t>
            </a:r>
            <a:r>
              <a:rPr lang="en-US" b="1" dirty="0">
                <a:solidFill>
                  <a:srgbClr val="00B050"/>
                </a:solidFill>
                <a:latin typeface="Bahnschrift" panose="020B0502040204020203" pitchFamily="34" charset="0"/>
              </a:rPr>
              <a:t>statistical modeling</a:t>
            </a:r>
            <a:r>
              <a:rPr lang="en-US" b="1" dirty="0">
                <a:solidFill>
                  <a:srgbClr val="FF0000"/>
                </a:solidFill>
                <a:latin typeface="Bahnschrift" panose="020B0502040204020203" pitchFamily="34" charset="0"/>
              </a:rPr>
              <a:t> </a:t>
            </a:r>
            <a:br>
              <a:rPr lang="en-US" b="1" dirty="0">
                <a:solidFill>
                  <a:srgbClr val="FF0000"/>
                </a:solidFill>
                <a:latin typeface="Bahnschrift" panose="020B0502040204020203" pitchFamily="34" charset="0"/>
              </a:rPr>
            </a:br>
            <a:r>
              <a:rPr lang="en-US" b="1" dirty="0">
                <a:solidFill>
                  <a:srgbClr val="FF0000"/>
                </a:solidFill>
                <a:latin typeface="Bahnschrift" panose="020B0502040204020203" pitchFamily="34" charset="0"/>
              </a:rPr>
              <a:t>and </a:t>
            </a:r>
            <a:r>
              <a:rPr lang="en-US" b="1" dirty="0">
                <a:solidFill>
                  <a:srgbClr val="00B050"/>
                </a:solidFill>
                <a:latin typeface="Bahnschrift" panose="020B0502040204020203" pitchFamily="34" charset="0"/>
              </a:rPr>
              <a:t>machine learning(Cont..)</a:t>
            </a:r>
            <a:br>
              <a:rPr lang="en-US" b="1" dirty="0">
                <a:solidFill>
                  <a:srgbClr val="FF0000"/>
                </a:solidFill>
                <a:latin typeface="Bahnschrift" panose="020B0502040204020203" pitchFamily="34" charset="0"/>
              </a:rPr>
            </a:br>
            <a:endParaRPr lang="en-US" b="1" dirty="0">
              <a:solidFill>
                <a:srgbClr val="FF0000"/>
              </a:solidFill>
              <a:latin typeface="Bahnschrift" panose="020B0502040204020203" pitchFamily="34" charset="0"/>
            </a:endParaRPr>
          </a:p>
        </p:txBody>
      </p:sp>
      <p:graphicFrame>
        <p:nvGraphicFramePr>
          <p:cNvPr id="5" name="Content Placeholder 4"/>
          <p:cNvGraphicFramePr>
            <a:graphicFrameLocks noGrp="1"/>
          </p:cNvGraphicFramePr>
          <p:nvPr>
            <p:ph idx="1"/>
            <p:custDataLst>
              <p:tags r:id="rId1"/>
            </p:custDataLst>
          </p:nvPr>
        </p:nvGraphicFramePr>
        <p:xfrm>
          <a:off x="301625" y="148855"/>
          <a:ext cx="11277600" cy="5496471"/>
        </p:xfrm>
        <a:graphic>
          <a:graphicData uri="http://schemas.openxmlformats.org/drawingml/2006/table">
            <a:tbl>
              <a:tblPr firstRow="1" bandRow="1">
                <a:tableStyleId>{D27102A9-8310-4765-A935-A1911B00CA55}</a:tableStyleId>
              </a:tblPr>
              <a:tblGrid>
                <a:gridCol w="5530645"/>
                <a:gridCol w="5746955"/>
              </a:tblGrid>
              <a:tr h="404497">
                <a:tc>
                  <a:txBody>
                    <a:bodyPr/>
                    <a:lstStyle/>
                    <a:p>
                      <a:pPr algn="ctr"/>
                      <a:r>
                        <a:rPr lang="en-US" sz="2200" dirty="0">
                          <a:solidFill>
                            <a:srgbClr val="FF0000"/>
                          </a:solidFill>
                        </a:rPr>
                        <a:t>Statistical Model</a:t>
                      </a:r>
                      <a:r>
                        <a:rPr lang="en-US" sz="2200" baseline="0" dirty="0">
                          <a:solidFill>
                            <a:srgbClr val="FF0000"/>
                          </a:solidFill>
                        </a:rPr>
                        <a:t> </a:t>
                      </a:r>
                      <a:endParaRPr lang="en-US" sz="2200" dirty="0">
                        <a:solidFill>
                          <a:srgbClr val="FF0000"/>
                        </a:solidFill>
                      </a:endParaRPr>
                    </a:p>
                  </a:txBody>
                  <a:tcPr/>
                </a:tc>
                <a:tc>
                  <a:txBody>
                    <a:bodyPr/>
                    <a:lstStyle/>
                    <a:p>
                      <a:pPr algn="ctr"/>
                      <a:r>
                        <a:rPr lang="en-US" sz="2200" dirty="0">
                          <a:solidFill>
                            <a:srgbClr val="FF0000"/>
                          </a:solidFill>
                        </a:rPr>
                        <a:t>Machine Learning</a:t>
                      </a:r>
                      <a:r>
                        <a:rPr lang="en-US" sz="2200" baseline="0" dirty="0">
                          <a:solidFill>
                            <a:srgbClr val="FF0000"/>
                          </a:solidFill>
                        </a:rPr>
                        <a:t> Model </a:t>
                      </a:r>
                      <a:endParaRPr lang="en-US" sz="2200" dirty="0">
                        <a:solidFill>
                          <a:srgbClr val="FF0000"/>
                        </a:solidFill>
                      </a:endParaRPr>
                    </a:p>
                  </a:txBody>
                  <a:tcPr/>
                </a:tc>
              </a:tr>
              <a:tr h="1993591">
                <a:tc>
                  <a:txBody>
                    <a:bodyPr/>
                    <a:lstStyle/>
                    <a:p>
                      <a:r>
                        <a:rPr lang="en-US" sz="2200" b="0" i="0" u="none" strike="noStrike" kern="1200" baseline="0" dirty="0">
                          <a:solidFill>
                            <a:schemeClr val="tx1"/>
                          </a:solidFill>
                          <a:latin typeface="+mn-lt"/>
                          <a:ea typeface="+mn-ea"/>
                          <a:cs typeface="+mn-cs"/>
                        </a:rPr>
                        <a:t>Data will be </a:t>
                      </a:r>
                      <a:r>
                        <a:rPr lang="en-US" sz="2200" b="1" i="0" u="none" strike="noStrike" kern="1200" baseline="0" dirty="0">
                          <a:solidFill>
                            <a:srgbClr val="7030A0"/>
                          </a:solidFill>
                          <a:latin typeface="+mn-lt"/>
                          <a:ea typeface="+mn-ea"/>
                          <a:cs typeface="+mn-cs"/>
                        </a:rPr>
                        <a:t>split into 70 percent- 30 percent </a:t>
                      </a:r>
                      <a:r>
                        <a:rPr lang="en-US" sz="2200" b="0" i="0" u="none" strike="noStrike" kern="1200" baseline="0" dirty="0">
                          <a:solidFill>
                            <a:schemeClr val="tx1"/>
                          </a:solidFill>
                          <a:latin typeface="+mn-lt"/>
                          <a:ea typeface="+mn-ea"/>
                          <a:cs typeface="+mn-cs"/>
                        </a:rPr>
                        <a:t>to create </a:t>
                      </a:r>
                      <a:r>
                        <a:rPr lang="en-US" sz="2200" b="1" i="0" u="none" strike="noStrike" kern="1200" baseline="0" dirty="0">
                          <a:solidFill>
                            <a:srgbClr val="C00000"/>
                          </a:solidFill>
                          <a:latin typeface="+mn-lt"/>
                          <a:ea typeface="+mn-ea"/>
                          <a:cs typeface="+mn-cs"/>
                        </a:rPr>
                        <a:t>training</a:t>
                      </a:r>
                      <a:r>
                        <a:rPr lang="en-US" sz="2200" b="0" i="0" u="none" strike="noStrike" kern="1200" baseline="0" dirty="0">
                          <a:solidFill>
                            <a:schemeClr val="tx1"/>
                          </a:solidFill>
                          <a:latin typeface="+mn-lt"/>
                          <a:ea typeface="+mn-ea"/>
                          <a:cs typeface="+mn-cs"/>
                        </a:rPr>
                        <a:t> and </a:t>
                      </a:r>
                      <a:r>
                        <a:rPr lang="en-US" sz="2200" b="1" i="0" u="none" strike="noStrike" kern="1200" baseline="0" dirty="0">
                          <a:solidFill>
                            <a:srgbClr val="C00000"/>
                          </a:solidFill>
                          <a:latin typeface="+mn-lt"/>
                          <a:ea typeface="+mn-ea"/>
                          <a:cs typeface="+mn-cs"/>
                        </a:rPr>
                        <a:t>testing</a:t>
                      </a:r>
                      <a:r>
                        <a:rPr lang="en-US" sz="2200" b="0" i="0" u="none" strike="noStrike" kern="1200" baseline="0" dirty="0">
                          <a:solidFill>
                            <a:schemeClr val="tx1"/>
                          </a:solidFill>
                          <a:latin typeface="+mn-lt"/>
                          <a:ea typeface="+mn-ea"/>
                          <a:cs typeface="+mn-cs"/>
                        </a:rPr>
                        <a:t> data. </a:t>
                      </a:r>
                      <a:endParaRPr lang="en-US" sz="2200" b="0" i="0" u="none" strike="noStrike" kern="1200" baseline="0" dirty="0">
                        <a:solidFill>
                          <a:schemeClr val="tx1"/>
                        </a:solidFill>
                        <a:latin typeface="+mn-lt"/>
                        <a:ea typeface="+mn-ea"/>
                        <a:cs typeface="+mn-cs"/>
                      </a:endParaRPr>
                    </a:p>
                    <a:p>
                      <a:r>
                        <a:rPr lang="en-US" sz="2200" b="1" i="0" u="none" strike="noStrike" kern="1200" baseline="0" dirty="0">
                          <a:solidFill>
                            <a:srgbClr val="C00000"/>
                          </a:solidFill>
                          <a:latin typeface="+mn-lt"/>
                          <a:ea typeface="+mn-ea"/>
                          <a:cs typeface="+mn-cs"/>
                        </a:rPr>
                        <a:t>Model developed </a:t>
                      </a:r>
                      <a:r>
                        <a:rPr lang="en-US" sz="2200" b="0" i="0" u="none" strike="noStrike" kern="1200" baseline="0" dirty="0">
                          <a:solidFill>
                            <a:schemeClr val="tx1"/>
                          </a:solidFill>
                          <a:latin typeface="+mn-lt"/>
                          <a:ea typeface="+mn-ea"/>
                          <a:cs typeface="+mn-cs"/>
                        </a:rPr>
                        <a:t>on training data and tested on testing data.</a:t>
                      </a:r>
                      <a:endParaRPr lang="en-US" sz="2200" b="1" dirty="0">
                        <a:solidFill>
                          <a:srgbClr val="C00000"/>
                        </a:solidFill>
                      </a:endParaRPr>
                    </a:p>
                  </a:txBody>
                  <a:tcPr/>
                </a:tc>
                <a:tc>
                  <a:txBody>
                    <a:bodyPr/>
                    <a:lstStyle/>
                    <a:p>
                      <a:r>
                        <a:rPr lang="en-US" sz="2200" b="0" i="0" u="none" strike="noStrike" kern="1200" baseline="0" dirty="0">
                          <a:solidFill>
                            <a:schemeClr val="tx1"/>
                          </a:solidFill>
                          <a:latin typeface="+mn-lt"/>
                          <a:ea typeface="+mn-ea"/>
                          <a:cs typeface="+mn-cs"/>
                        </a:rPr>
                        <a:t>Data will be </a:t>
                      </a:r>
                      <a:r>
                        <a:rPr lang="en-US" sz="2200" b="1" i="0" u="none" strike="noStrike" kern="1200" baseline="0" dirty="0">
                          <a:solidFill>
                            <a:srgbClr val="7030A0"/>
                          </a:solidFill>
                          <a:latin typeface="+mn-lt"/>
                          <a:ea typeface="+mn-ea"/>
                          <a:cs typeface="+mn-cs"/>
                        </a:rPr>
                        <a:t>split into 50 percent - 25 percent - 25 percent</a:t>
                      </a:r>
                      <a:r>
                        <a:rPr lang="en-US" sz="2200" b="0" i="0" u="none" strike="noStrike" kern="1200" baseline="0" dirty="0">
                          <a:solidFill>
                            <a:schemeClr val="tx1"/>
                          </a:solidFill>
                          <a:latin typeface="+mn-lt"/>
                          <a:ea typeface="+mn-ea"/>
                          <a:cs typeface="+mn-cs"/>
                        </a:rPr>
                        <a:t> to create </a:t>
                      </a:r>
                      <a:r>
                        <a:rPr lang="en-US" sz="2200" b="1" i="0" u="none" strike="noStrike" kern="1200" baseline="0" dirty="0">
                          <a:solidFill>
                            <a:srgbClr val="C00000"/>
                          </a:solidFill>
                          <a:latin typeface="+mn-lt"/>
                          <a:ea typeface="+mn-ea"/>
                          <a:cs typeface="+mn-cs"/>
                        </a:rPr>
                        <a:t>training</a:t>
                      </a:r>
                      <a:r>
                        <a:rPr lang="en-US" sz="2200" b="0" i="0" u="none" strike="noStrike" kern="1200" baseline="0" dirty="0">
                          <a:solidFill>
                            <a:schemeClr val="tx1"/>
                          </a:solidFill>
                          <a:latin typeface="+mn-lt"/>
                          <a:ea typeface="+mn-ea"/>
                          <a:cs typeface="+mn-cs"/>
                        </a:rPr>
                        <a:t>, </a:t>
                      </a:r>
                      <a:r>
                        <a:rPr lang="en-US" sz="2200" b="1" i="0" u="none" strike="noStrike" kern="1200" baseline="0" dirty="0">
                          <a:solidFill>
                            <a:srgbClr val="C00000"/>
                          </a:solidFill>
                          <a:latin typeface="+mn-lt"/>
                          <a:ea typeface="+mn-ea"/>
                          <a:cs typeface="+mn-cs"/>
                        </a:rPr>
                        <a:t>validation</a:t>
                      </a:r>
                      <a:r>
                        <a:rPr lang="en-US" sz="2200" b="0" i="0" u="none" strike="noStrike" kern="1200" baseline="0" dirty="0">
                          <a:solidFill>
                            <a:schemeClr val="tx1"/>
                          </a:solidFill>
                          <a:latin typeface="+mn-lt"/>
                          <a:ea typeface="+mn-ea"/>
                          <a:cs typeface="+mn-cs"/>
                        </a:rPr>
                        <a:t>, and </a:t>
                      </a:r>
                      <a:r>
                        <a:rPr lang="en-US" sz="2200" b="1" i="0" u="none" strike="noStrike" kern="1200" baseline="0" dirty="0">
                          <a:solidFill>
                            <a:srgbClr val="C00000"/>
                          </a:solidFill>
                          <a:latin typeface="+mn-lt"/>
                          <a:ea typeface="+mn-ea"/>
                          <a:cs typeface="+mn-cs"/>
                        </a:rPr>
                        <a:t>testing</a:t>
                      </a:r>
                      <a:r>
                        <a:rPr lang="en-US" sz="2200" b="0" i="0" u="none" strike="noStrike" kern="1200" baseline="0" dirty="0">
                          <a:solidFill>
                            <a:schemeClr val="tx1"/>
                          </a:solidFill>
                          <a:latin typeface="+mn-lt"/>
                          <a:ea typeface="+mn-ea"/>
                          <a:cs typeface="+mn-cs"/>
                        </a:rPr>
                        <a:t> data.</a:t>
                      </a:r>
                      <a:endParaRPr lang="en-US" sz="2200" b="0" i="0" u="none" strike="noStrike" kern="1200" baseline="0" dirty="0">
                        <a:solidFill>
                          <a:schemeClr val="tx1"/>
                        </a:solidFill>
                        <a:latin typeface="+mn-lt"/>
                        <a:ea typeface="+mn-ea"/>
                        <a:cs typeface="+mn-cs"/>
                      </a:endParaRPr>
                    </a:p>
                    <a:p>
                      <a:r>
                        <a:rPr lang="en-US" sz="2200" b="0" i="0" u="none" strike="noStrike" kern="1200" baseline="0" dirty="0">
                          <a:solidFill>
                            <a:schemeClr val="tx1"/>
                          </a:solidFill>
                          <a:latin typeface="+mn-lt"/>
                          <a:ea typeface="+mn-ea"/>
                          <a:cs typeface="+mn-cs"/>
                        </a:rPr>
                        <a:t>Models developed on training and </a:t>
                      </a:r>
                      <a:r>
                        <a:rPr lang="en-US" sz="2200" b="0" i="0" u="none" strike="noStrike" kern="1200" baseline="0" dirty="0" err="1">
                          <a:solidFill>
                            <a:schemeClr val="tx1"/>
                          </a:solidFill>
                          <a:latin typeface="+mn-lt"/>
                          <a:ea typeface="+mn-ea"/>
                          <a:cs typeface="+mn-cs"/>
                        </a:rPr>
                        <a:t>hyperparameters</a:t>
                      </a:r>
                      <a:r>
                        <a:rPr lang="en-US" sz="2200" b="0" i="0" u="none" strike="noStrike" kern="1200" baseline="0" dirty="0">
                          <a:solidFill>
                            <a:schemeClr val="tx1"/>
                          </a:solidFill>
                          <a:latin typeface="+mn-lt"/>
                          <a:ea typeface="+mn-ea"/>
                          <a:cs typeface="+mn-cs"/>
                        </a:rPr>
                        <a:t> are tuned on validation data and finally get evaluated against test data.</a:t>
                      </a:r>
                      <a:endParaRPr lang="en-US" sz="2200" dirty="0"/>
                    </a:p>
                  </a:txBody>
                  <a:tcPr/>
                </a:tc>
              </a:tr>
              <a:tr h="1357953">
                <a:tc>
                  <a:txBody>
                    <a:bodyPr/>
                    <a:lstStyle/>
                    <a:p>
                      <a:r>
                        <a:rPr lang="en-US" sz="2200" b="0" i="0" u="none" strike="noStrike" kern="1200" baseline="0" dirty="0">
                          <a:solidFill>
                            <a:schemeClr val="tx1"/>
                          </a:solidFill>
                          <a:latin typeface="+mn-lt"/>
                          <a:ea typeface="+mn-ea"/>
                          <a:cs typeface="+mn-cs"/>
                        </a:rPr>
                        <a:t>Statistical models can be </a:t>
                      </a:r>
                      <a:r>
                        <a:rPr lang="en-US" sz="2200" b="1" i="0" u="none" strike="noStrike" kern="1200" baseline="0" dirty="0">
                          <a:solidFill>
                            <a:srgbClr val="C00000"/>
                          </a:solidFill>
                          <a:latin typeface="+mn-lt"/>
                          <a:ea typeface="+mn-ea"/>
                          <a:cs typeface="+mn-cs"/>
                        </a:rPr>
                        <a:t>developed on a single dataset </a:t>
                      </a:r>
                      <a:r>
                        <a:rPr lang="en-US" sz="2200" b="0" i="0" u="none" strike="noStrike" kern="1200" baseline="0" dirty="0">
                          <a:solidFill>
                            <a:schemeClr val="tx1"/>
                          </a:solidFill>
                          <a:latin typeface="+mn-lt"/>
                          <a:ea typeface="+mn-ea"/>
                          <a:cs typeface="+mn-cs"/>
                        </a:rPr>
                        <a:t>called training data, as diagnostics are performed at both overall accuracy and individual variable level.</a:t>
                      </a:r>
                      <a:endParaRPr lang="en-US" sz="2200" dirty="0"/>
                    </a:p>
                  </a:txBody>
                  <a:tcPr/>
                </a:tc>
                <a:tc>
                  <a:txBody>
                    <a:bodyPr/>
                    <a:lstStyle/>
                    <a:p>
                      <a:r>
                        <a:rPr lang="en-US" sz="2200" b="0" i="0" u="none" strike="noStrike" kern="1200" baseline="0" dirty="0">
                          <a:solidFill>
                            <a:schemeClr val="tx1"/>
                          </a:solidFill>
                          <a:latin typeface="+mn-lt"/>
                          <a:ea typeface="+mn-ea"/>
                          <a:cs typeface="+mn-cs"/>
                        </a:rPr>
                        <a:t>Due to lack of diagnostics on variables, machine learning algorithms </a:t>
                      </a:r>
                      <a:r>
                        <a:rPr lang="en-US" sz="2200" b="1" i="0" u="none" strike="noStrike" kern="1200" baseline="0" dirty="0">
                          <a:solidFill>
                            <a:srgbClr val="C00000"/>
                          </a:solidFill>
                          <a:latin typeface="+mn-lt"/>
                          <a:ea typeface="+mn-ea"/>
                          <a:cs typeface="+mn-cs"/>
                        </a:rPr>
                        <a:t>need to be trained on two datasets</a:t>
                      </a:r>
                      <a:r>
                        <a:rPr lang="en-US" sz="2200" b="0" i="0" u="none" strike="noStrike" kern="1200" baseline="0" dirty="0">
                          <a:solidFill>
                            <a:schemeClr val="tx1"/>
                          </a:solidFill>
                          <a:latin typeface="+mn-lt"/>
                          <a:ea typeface="+mn-ea"/>
                          <a:cs typeface="+mn-cs"/>
                        </a:rPr>
                        <a:t>, called </a:t>
                      </a:r>
                      <a:r>
                        <a:rPr lang="en-US" sz="2200" b="1" i="0" u="none" strike="noStrike" kern="1200" baseline="0" dirty="0">
                          <a:solidFill>
                            <a:srgbClr val="FF0000"/>
                          </a:solidFill>
                          <a:latin typeface="+mn-lt"/>
                          <a:ea typeface="+mn-ea"/>
                          <a:cs typeface="+mn-cs"/>
                        </a:rPr>
                        <a:t>training</a:t>
                      </a:r>
                      <a:r>
                        <a:rPr lang="en-US" sz="2200" b="0" i="0" u="none" strike="noStrike" kern="1200" baseline="0" dirty="0">
                          <a:solidFill>
                            <a:schemeClr val="tx1"/>
                          </a:solidFill>
                          <a:latin typeface="+mn-lt"/>
                          <a:ea typeface="+mn-ea"/>
                          <a:cs typeface="+mn-cs"/>
                        </a:rPr>
                        <a:t> and </a:t>
                      </a:r>
                      <a:r>
                        <a:rPr lang="en-US" sz="2200" b="1" i="0" u="none" strike="noStrike" kern="1200" baseline="0" dirty="0">
                          <a:solidFill>
                            <a:srgbClr val="FF0000"/>
                          </a:solidFill>
                          <a:latin typeface="+mn-lt"/>
                          <a:ea typeface="+mn-ea"/>
                          <a:cs typeface="+mn-cs"/>
                        </a:rPr>
                        <a:t>validation data</a:t>
                      </a:r>
                      <a:r>
                        <a:rPr lang="en-US" sz="2200" b="0" i="0" u="none" strike="noStrike" kern="1200" baseline="0" dirty="0">
                          <a:solidFill>
                            <a:schemeClr val="tx1"/>
                          </a:solidFill>
                          <a:latin typeface="+mn-lt"/>
                          <a:ea typeface="+mn-ea"/>
                          <a:cs typeface="+mn-cs"/>
                        </a:rPr>
                        <a:t>, to ensure two-point validation</a:t>
                      </a:r>
                      <a:endParaRPr lang="en-US" sz="2200" dirty="0"/>
                    </a:p>
                  </a:txBody>
                  <a:tcPr/>
                </a:tc>
              </a:tr>
              <a:tr h="722315">
                <a:tc>
                  <a:txBody>
                    <a:bodyPr/>
                    <a:lstStyle/>
                    <a:p>
                      <a:r>
                        <a:rPr lang="en-US" sz="2200" b="0" i="0" u="none" strike="noStrike" kern="1200" baseline="0" dirty="0">
                          <a:solidFill>
                            <a:schemeClr val="tx1"/>
                          </a:solidFill>
                          <a:latin typeface="+mn-lt"/>
                          <a:ea typeface="+mn-ea"/>
                          <a:cs typeface="+mn-cs"/>
                        </a:rPr>
                        <a:t>Statistical modeling </a:t>
                      </a:r>
                      <a:endParaRPr lang="en-US" sz="2200" b="0" i="0" u="none" strike="noStrike" kern="1200" baseline="0" dirty="0">
                        <a:solidFill>
                          <a:schemeClr val="tx1"/>
                        </a:solidFill>
                        <a:latin typeface="+mn-lt"/>
                        <a:ea typeface="+mn-ea"/>
                        <a:cs typeface="+mn-cs"/>
                      </a:endParaRPr>
                    </a:p>
                    <a:p>
                      <a:r>
                        <a:rPr lang="en-US" sz="2200" b="0" i="0" u="none" strike="noStrike" kern="1200" baseline="0" dirty="0">
                          <a:solidFill>
                            <a:schemeClr val="tx1"/>
                          </a:solidFill>
                          <a:latin typeface="+mn-lt"/>
                          <a:ea typeface="+mn-ea"/>
                          <a:cs typeface="+mn-cs"/>
                        </a:rPr>
                        <a:t>              use- </a:t>
                      </a:r>
                      <a:r>
                        <a:rPr lang="en-US" sz="2200" b="1" i="0" u="none" strike="noStrike" kern="1200" baseline="0" dirty="0">
                          <a:solidFill>
                            <a:srgbClr val="C00000"/>
                          </a:solidFill>
                          <a:latin typeface="+mn-lt"/>
                          <a:ea typeface="+mn-ea"/>
                          <a:cs typeface="+mn-cs"/>
                        </a:rPr>
                        <a:t>research purposes</a:t>
                      </a:r>
                      <a:endParaRPr lang="en-US" sz="2200" b="1" dirty="0">
                        <a:solidFill>
                          <a:srgbClr val="C00000"/>
                        </a:solidFill>
                      </a:endParaRPr>
                    </a:p>
                  </a:txBody>
                  <a:tcPr/>
                </a:tc>
                <a:tc>
                  <a:txBody>
                    <a:bodyPr/>
                    <a:lstStyle/>
                    <a:p>
                      <a:r>
                        <a:rPr lang="en-US" sz="2200" b="0" i="0" u="none" strike="noStrike" kern="1200" baseline="0" dirty="0">
                          <a:solidFill>
                            <a:schemeClr val="tx1"/>
                          </a:solidFill>
                          <a:latin typeface="+mn-lt"/>
                          <a:ea typeface="+mn-ea"/>
                          <a:cs typeface="+mn-cs"/>
                        </a:rPr>
                        <a:t>Machine learning is very apt for </a:t>
                      </a:r>
                      <a:r>
                        <a:rPr lang="fr-FR" sz="2200" b="0" i="0" u="none" strike="noStrike" kern="1200" baseline="0" dirty="0" err="1">
                          <a:solidFill>
                            <a:schemeClr val="tx1"/>
                          </a:solidFill>
                          <a:latin typeface="+mn-lt"/>
                          <a:ea typeface="+mn-ea"/>
                          <a:cs typeface="+mn-cs"/>
                        </a:rPr>
                        <a:t>implementation</a:t>
                      </a:r>
                      <a:r>
                        <a:rPr lang="fr-FR" sz="2200" b="0" i="0" u="none" strike="noStrike" kern="1200" baseline="0" dirty="0">
                          <a:solidFill>
                            <a:schemeClr val="tx1"/>
                          </a:solidFill>
                          <a:latin typeface="+mn-lt"/>
                          <a:ea typeface="+mn-ea"/>
                          <a:cs typeface="+mn-cs"/>
                        </a:rPr>
                        <a:t> in a </a:t>
                      </a:r>
                      <a:r>
                        <a:rPr lang="fr-FR" sz="2200" b="1" i="0" u="none" strike="noStrike" kern="1200" baseline="0" dirty="0">
                          <a:solidFill>
                            <a:srgbClr val="C00000"/>
                          </a:solidFill>
                          <a:latin typeface="+mn-lt"/>
                          <a:ea typeface="+mn-ea"/>
                          <a:cs typeface="+mn-cs"/>
                        </a:rPr>
                        <a:t>production </a:t>
                      </a:r>
                      <a:r>
                        <a:rPr lang="fr-FR" sz="2200" b="1" i="0" u="none" strike="noStrike" kern="1200" baseline="0" dirty="0" err="1">
                          <a:solidFill>
                            <a:srgbClr val="C00000"/>
                          </a:solidFill>
                          <a:latin typeface="+mn-lt"/>
                          <a:ea typeface="+mn-ea"/>
                          <a:cs typeface="+mn-cs"/>
                        </a:rPr>
                        <a:t>environment</a:t>
                      </a:r>
                      <a:r>
                        <a:rPr lang="fr-FR" sz="2200" b="0" i="0" u="none" strike="noStrike" kern="1200" baseline="0" dirty="0">
                          <a:solidFill>
                            <a:schemeClr val="tx1"/>
                          </a:solidFill>
                          <a:latin typeface="+mn-lt"/>
                          <a:ea typeface="+mn-ea"/>
                          <a:cs typeface="+mn-cs"/>
                        </a:rPr>
                        <a:t>.</a:t>
                      </a:r>
                      <a:endParaRPr lang="en-US" sz="2200" b="1" dirty="0">
                        <a:solidFill>
                          <a:srgbClr val="C00000"/>
                        </a:solidFill>
                      </a:endParaRPr>
                    </a:p>
                  </a:txBody>
                  <a:tcPr/>
                </a:tc>
              </a:tr>
              <a:tr h="772071">
                <a:tc>
                  <a:txBody>
                    <a:bodyPr/>
                    <a:lstStyle/>
                    <a:p>
                      <a:r>
                        <a:rPr lang="en-US" sz="2200" b="0" i="0" u="none" strike="noStrike" kern="1200" baseline="0" dirty="0">
                          <a:solidFill>
                            <a:schemeClr val="tx1"/>
                          </a:solidFill>
                          <a:latin typeface="+mn-lt"/>
                          <a:ea typeface="+mn-ea"/>
                          <a:cs typeface="+mn-cs"/>
                        </a:rPr>
                        <a:t>From the </a:t>
                      </a:r>
                      <a:endParaRPr lang="en-US" sz="2200" b="0" i="0" u="none" strike="noStrike" kern="1200" baseline="0" dirty="0">
                        <a:solidFill>
                          <a:schemeClr val="tx1"/>
                        </a:solidFill>
                        <a:latin typeface="+mn-lt"/>
                        <a:ea typeface="+mn-ea"/>
                        <a:cs typeface="+mn-cs"/>
                      </a:endParaRPr>
                    </a:p>
                    <a:p>
                      <a:r>
                        <a:rPr lang="en-US" sz="2200" b="0" i="0" u="none" strike="noStrike" kern="1200" baseline="0" dirty="0">
                          <a:solidFill>
                            <a:schemeClr val="tx1"/>
                          </a:solidFill>
                          <a:latin typeface="+mn-lt"/>
                          <a:ea typeface="+mn-ea"/>
                          <a:cs typeface="+mn-cs"/>
                        </a:rPr>
                        <a:t>           </a:t>
                      </a:r>
                      <a:r>
                        <a:rPr lang="en-US" sz="2200" b="1" i="0" u="none" strike="noStrike" kern="1200" baseline="0" dirty="0">
                          <a:solidFill>
                            <a:srgbClr val="0070C0"/>
                          </a:solidFill>
                          <a:latin typeface="+mn-lt"/>
                          <a:ea typeface="+mn-ea"/>
                          <a:cs typeface="+mn-cs"/>
                        </a:rPr>
                        <a:t>School of statistics and mathematics</a:t>
                      </a:r>
                      <a:r>
                        <a:rPr lang="en-US" sz="2200" b="0" i="0" u="none" strike="noStrike" kern="1200" baseline="0" dirty="0">
                          <a:solidFill>
                            <a:schemeClr val="tx1"/>
                          </a:solidFill>
                          <a:latin typeface="+mn-lt"/>
                          <a:ea typeface="+mn-ea"/>
                          <a:cs typeface="+mn-cs"/>
                        </a:rPr>
                        <a:t>.</a:t>
                      </a:r>
                      <a:endParaRPr lang="en-US" sz="2200" b="1" dirty="0">
                        <a:solidFill>
                          <a:srgbClr val="C00000"/>
                        </a:solidFill>
                      </a:endParaRPr>
                    </a:p>
                  </a:txBody>
                  <a:tcPr/>
                </a:tc>
                <a:tc>
                  <a:txBody>
                    <a:bodyPr/>
                    <a:lstStyle/>
                    <a:p>
                      <a:pPr algn="just"/>
                      <a:r>
                        <a:rPr lang="en-US" sz="2200" b="0" i="0" u="none" strike="noStrike" kern="1200" baseline="0" dirty="0">
                          <a:solidFill>
                            <a:schemeClr val="tx1"/>
                          </a:solidFill>
                          <a:latin typeface="+mn-lt"/>
                          <a:ea typeface="+mn-ea"/>
                          <a:cs typeface="+mn-cs"/>
                        </a:rPr>
                        <a:t>From the</a:t>
                      </a:r>
                      <a:endParaRPr lang="en-US" sz="2200" b="0" i="0" u="none" strike="noStrike" kern="1200" baseline="0" dirty="0">
                        <a:solidFill>
                          <a:schemeClr val="tx1"/>
                        </a:solidFill>
                        <a:latin typeface="+mn-lt"/>
                        <a:ea typeface="+mn-ea"/>
                        <a:cs typeface="+mn-cs"/>
                      </a:endParaRPr>
                    </a:p>
                    <a:p>
                      <a:pPr algn="just"/>
                      <a:r>
                        <a:rPr lang="en-US" sz="2200" b="0" i="0" u="none" strike="noStrike" kern="1200" baseline="0" dirty="0">
                          <a:solidFill>
                            <a:schemeClr val="tx1"/>
                          </a:solidFill>
                          <a:latin typeface="+mn-lt"/>
                          <a:ea typeface="+mn-ea"/>
                          <a:cs typeface="+mn-cs"/>
                        </a:rPr>
                        <a:t>             </a:t>
                      </a:r>
                      <a:r>
                        <a:rPr lang="en-US" sz="2200" b="1" i="0" u="none" strike="noStrike" kern="1200" baseline="0" dirty="0">
                          <a:solidFill>
                            <a:srgbClr val="0070C0"/>
                          </a:solidFill>
                          <a:latin typeface="+mn-lt"/>
                          <a:ea typeface="+mn-ea"/>
                          <a:cs typeface="+mn-cs"/>
                        </a:rPr>
                        <a:t> School of computer science</a:t>
                      </a:r>
                      <a:endParaRPr lang="en-US" sz="2200" b="1" dirty="0">
                        <a:solidFill>
                          <a:srgbClr val="0070C0"/>
                        </a:solidFill>
                      </a:endParaRPr>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23" y="167149"/>
            <a:ext cx="11415251" cy="1523540"/>
          </a:xfrm>
        </p:spPr>
        <p:txBody>
          <a:bodyPr>
            <a:normAutofit/>
          </a:bodyPr>
          <a:lstStyle/>
          <a:p>
            <a:pPr algn="ctr"/>
            <a:r>
              <a:rPr lang="en-US" sz="3800" b="1" dirty="0">
                <a:solidFill>
                  <a:srgbClr val="FF0000"/>
                </a:solidFill>
                <a:latin typeface="Azonix" pitchFamily="50" charset="0"/>
              </a:rPr>
              <a:t>5</a:t>
            </a:r>
            <a:r>
              <a:rPr lang="en-US" sz="3800" b="1" dirty="0">
                <a:latin typeface="Azonix" pitchFamily="50" charset="0"/>
              </a:rPr>
              <a:t>. </a:t>
            </a:r>
            <a:r>
              <a:rPr lang="en-US" sz="3800" b="1" dirty="0">
                <a:solidFill>
                  <a:srgbClr val="C00000"/>
                </a:solidFill>
                <a:latin typeface="Azonix" pitchFamily="50" charset="0"/>
              </a:rPr>
              <a:t>Steps</a:t>
            </a:r>
            <a:r>
              <a:rPr lang="en-US" sz="3800" b="1" dirty="0">
                <a:latin typeface="Azonix" pitchFamily="50" charset="0"/>
              </a:rPr>
              <a:t> in </a:t>
            </a:r>
            <a:r>
              <a:rPr lang="en-US" sz="3800" b="1" dirty="0">
                <a:solidFill>
                  <a:srgbClr val="FF0000"/>
                </a:solidFill>
                <a:latin typeface="Azonix" pitchFamily="50" charset="0"/>
              </a:rPr>
              <a:t>machine learning model </a:t>
            </a:r>
            <a:r>
              <a:rPr lang="en-US" sz="3800" b="1" dirty="0">
                <a:solidFill>
                  <a:srgbClr val="00B050"/>
                </a:solidFill>
                <a:latin typeface="Azonix" pitchFamily="50" charset="0"/>
              </a:rPr>
              <a:t>development</a:t>
            </a:r>
            <a:r>
              <a:rPr lang="en-US" sz="3800" b="1" dirty="0">
                <a:latin typeface="Azonix" pitchFamily="50" charset="0"/>
              </a:rPr>
              <a:t> and </a:t>
            </a:r>
            <a:r>
              <a:rPr lang="en-US" sz="3800" b="1" dirty="0">
                <a:solidFill>
                  <a:srgbClr val="00B050"/>
                </a:solidFill>
                <a:latin typeface="Azonix" pitchFamily="50" charset="0"/>
              </a:rPr>
              <a:t>deployment</a:t>
            </a:r>
            <a:endParaRPr lang="en-US" sz="3800" b="1" dirty="0">
              <a:solidFill>
                <a:srgbClr val="00B050"/>
              </a:solidFill>
              <a:latin typeface="Azonix" pitchFamily="50" charset="0"/>
            </a:endParaRPr>
          </a:p>
        </p:txBody>
      </p:sp>
      <p:sp>
        <p:nvSpPr>
          <p:cNvPr id="3" name="Content Placeholder 2"/>
          <p:cNvSpPr>
            <a:spLocks noGrp="1"/>
          </p:cNvSpPr>
          <p:nvPr>
            <p:ph idx="1"/>
          </p:nvPr>
        </p:nvSpPr>
        <p:spPr>
          <a:xfrm>
            <a:off x="535960" y="1202280"/>
            <a:ext cx="11149781" cy="5093109"/>
          </a:xfrm>
        </p:spPr>
        <p:txBody>
          <a:bodyPr>
            <a:normAutofit/>
          </a:bodyPr>
          <a:lstStyle/>
          <a:p>
            <a:r>
              <a:rPr lang="en-US" dirty="0"/>
              <a:t>The </a:t>
            </a:r>
            <a:r>
              <a:rPr lang="en-US" b="1" dirty="0">
                <a:solidFill>
                  <a:srgbClr val="00B0F0"/>
                </a:solidFill>
              </a:rPr>
              <a:t>development </a:t>
            </a:r>
            <a:r>
              <a:rPr lang="en-US" dirty="0"/>
              <a:t>and </a:t>
            </a:r>
            <a:r>
              <a:rPr lang="en-US" b="1" dirty="0">
                <a:solidFill>
                  <a:srgbClr val="00B0F0"/>
                </a:solidFill>
              </a:rPr>
              <a:t>deployment</a:t>
            </a:r>
            <a:r>
              <a:rPr lang="en-US" dirty="0"/>
              <a:t> of machine learning models involves a series of steps that are almost </a:t>
            </a:r>
            <a:r>
              <a:rPr lang="en-US" b="1" dirty="0">
                <a:solidFill>
                  <a:srgbClr val="7030A0"/>
                </a:solidFill>
              </a:rPr>
              <a:t>similar</a:t>
            </a:r>
            <a:r>
              <a:rPr lang="en-US" dirty="0"/>
              <a:t> to the </a:t>
            </a:r>
            <a:r>
              <a:rPr lang="en-US" b="1" dirty="0">
                <a:solidFill>
                  <a:srgbClr val="FFC000"/>
                </a:solidFill>
              </a:rPr>
              <a:t>statistical modeling </a:t>
            </a:r>
            <a:r>
              <a:rPr lang="en-US" dirty="0"/>
              <a:t>process.</a:t>
            </a:r>
            <a:endParaRPr lang="en-US" dirty="0"/>
          </a:p>
          <a:p>
            <a:r>
              <a:rPr lang="en-US" dirty="0"/>
              <a:t>In order to </a:t>
            </a:r>
            <a:r>
              <a:rPr lang="en-US" b="1" dirty="0">
                <a:solidFill>
                  <a:srgbClr val="C00000"/>
                </a:solidFill>
              </a:rPr>
              <a:t>develop</a:t>
            </a:r>
            <a:r>
              <a:rPr lang="en-US" dirty="0"/>
              <a:t>, </a:t>
            </a:r>
            <a:r>
              <a:rPr lang="en-US" b="1" dirty="0">
                <a:solidFill>
                  <a:srgbClr val="C00000"/>
                </a:solidFill>
              </a:rPr>
              <a:t>validate</a:t>
            </a:r>
            <a:r>
              <a:rPr lang="en-US" dirty="0"/>
              <a:t>, and </a:t>
            </a:r>
            <a:r>
              <a:rPr lang="en-US" b="1" dirty="0">
                <a:solidFill>
                  <a:srgbClr val="C00000"/>
                </a:solidFill>
              </a:rPr>
              <a:t>implement</a:t>
            </a:r>
            <a:r>
              <a:rPr lang="en-US" dirty="0"/>
              <a:t> machine learning models. </a:t>
            </a:r>
            <a:endParaRPr lang="en-US" dirty="0"/>
          </a:p>
          <a:p>
            <a:r>
              <a:rPr lang="en-US" dirty="0"/>
              <a:t>The steps are as follows:</a:t>
            </a:r>
            <a:endParaRPr lang="en-US" dirty="0"/>
          </a:p>
          <a:p>
            <a:pPr marL="0" indent="0">
              <a:buNone/>
            </a:pPr>
            <a:r>
              <a:rPr lang="en-US" dirty="0"/>
              <a:t>     	</a:t>
            </a:r>
            <a:r>
              <a:rPr lang="en-US" b="1" i="1" dirty="0">
                <a:solidFill>
                  <a:srgbClr val="C00000"/>
                </a:solidFill>
              </a:rPr>
              <a:t>1. Collection of Data </a:t>
            </a:r>
            <a:endParaRPr lang="en-US" b="1" i="1" dirty="0">
              <a:solidFill>
                <a:srgbClr val="C00000"/>
              </a:solidFill>
            </a:endParaRPr>
          </a:p>
          <a:p>
            <a:pPr marL="0" indent="0">
              <a:buNone/>
            </a:pPr>
            <a:r>
              <a:rPr lang="en-US" b="1" i="1" dirty="0">
                <a:solidFill>
                  <a:srgbClr val="C00000"/>
                </a:solidFill>
              </a:rPr>
              <a:t>	2. Data preparation and missing/outlier treatment</a:t>
            </a:r>
            <a:endParaRPr lang="en-US" b="1" i="1" dirty="0">
              <a:solidFill>
                <a:srgbClr val="C00000"/>
              </a:solidFill>
            </a:endParaRPr>
          </a:p>
          <a:p>
            <a:pPr marL="0" indent="0">
              <a:buNone/>
            </a:pPr>
            <a:r>
              <a:rPr lang="en-US" b="1" i="1" dirty="0">
                <a:solidFill>
                  <a:srgbClr val="C00000"/>
                </a:solidFill>
              </a:rPr>
              <a:t>	3. Data analysis and feature engineering.</a:t>
            </a:r>
            <a:endParaRPr lang="en-US" b="1" i="1" dirty="0">
              <a:solidFill>
                <a:srgbClr val="C00000"/>
              </a:solidFill>
            </a:endParaRPr>
          </a:p>
          <a:p>
            <a:pPr marL="0" indent="0">
              <a:buNone/>
            </a:pPr>
            <a:r>
              <a:rPr lang="en-US" b="1" i="1" dirty="0">
                <a:solidFill>
                  <a:srgbClr val="C00000"/>
                </a:solidFill>
              </a:rPr>
              <a:t>	4. Train algorithm on training and validation data.</a:t>
            </a:r>
            <a:endParaRPr lang="en-US" b="1" i="1" dirty="0">
              <a:solidFill>
                <a:srgbClr val="C00000"/>
              </a:solidFill>
            </a:endParaRPr>
          </a:p>
          <a:p>
            <a:pPr marL="0" indent="0">
              <a:buNone/>
            </a:pPr>
            <a:r>
              <a:rPr lang="en-US" b="1" i="1" dirty="0">
                <a:solidFill>
                  <a:srgbClr val="C00000"/>
                </a:solidFill>
              </a:rPr>
              <a:t>	5. Test the algorithm on test data</a:t>
            </a:r>
            <a:endParaRPr lang="en-US" b="1" i="1" dirty="0">
              <a:solidFill>
                <a:srgbClr val="C00000"/>
              </a:solidFill>
            </a:endParaRPr>
          </a:p>
          <a:p>
            <a:pPr marL="0" indent="0">
              <a:buNone/>
            </a:pPr>
            <a:r>
              <a:rPr lang="en-US" b="1" i="1" dirty="0">
                <a:solidFill>
                  <a:srgbClr val="C00000"/>
                </a:solidFill>
              </a:rPr>
              <a:t>	6. Deploy the algorithm</a:t>
            </a:r>
            <a:endParaRPr lang="en-US" b="1" i="1" dirty="0">
              <a:solidFill>
                <a:srgbClr val="C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34065"/>
            <a:ext cx="10515600" cy="5242898"/>
          </a:xfrm>
        </p:spPr>
        <p:txBody>
          <a:bodyPr/>
          <a:lstStyle/>
          <a:p>
            <a:pPr marL="0" indent="0">
              <a:buNone/>
            </a:pPr>
            <a:r>
              <a:rPr lang="en-US" sz="3400" b="1" dirty="0">
                <a:solidFill>
                  <a:srgbClr val="C00000"/>
                </a:solidFill>
              </a:rPr>
              <a:t>1.) Collection of Data: </a:t>
            </a:r>
            <a:endParaRPr lang="en-US" sz="3400" b="1" dirty="0">
              <a:solidFill>
                <a:srgbClr val="C00000"/>
              </a:solidFill>
            </a:endParaRPr>
          </a:p>
          <a:p>
            <a:pPr marL="0" indent="0">
              <a:buNone/>
            </a:pPr>
            <a:endParaRPr lang="en-US" b="1" dirty="0">
              <a:solidFill>
                <a:srgbClr val="C00000"/>
              </a:solidFill>
            </a:endParaRPr>
          </a:p>
          <a:p>
            <a:pPr lvl="1" algn="just"/>
            <a:r>
              <a:rPr lang="en-US" sz="3200" dirty="0"/>
              <a:t>Data for machine learning is </a:t>
            </a:r>
            <a:r>
              <a:rPr lang="en-US" sz="3200" b="1" i="1" dirty="0"/>
              <a:t>collected</a:t>
            </a:r>
            <a:r>
              <a:rPr lang="en-US" sz="3200" dirty="0"/>
              <a:t> directly from </a:t>
            </a:r>
            <a:r>
              <a:rPr lang="en-US" sz="3200" b="1" dirty="0">
                <a:solidFill>
                  <a:srgbClr val="FFC000"/>
                </a:solidFill>
              </a:rPr>
              <a:t>structured source data</a:t>
            </a:r>
            <a:r>
              <a:rPr lang="en-US" sz="3200" dirty="0"/>
              <a:t>, </a:t>
            </a:r>
            <a:r>
              <a:rPr lang="en-US" sz="3200" b="1" dirty="0">
                <a:solidFill>
                  <a:srgbClr val="FFC000"/>
                </a:solidFill>
              </a:rPr>
              <a:t>web scrapping, API</a:t>
            </a:r>
            <a:r>
              <a:rPr lang="en-US" sz="3200" dirty="0"/>
              <a:t>, </a:t>
            </a:r>
            <a:r>
              <a:rPr lang="en-US" sz="3200" b="1" dirty="0">
                <a:solidFill>
                  <a:srgbClr val="FFC000"/>
                </a:solidFill>
              </a:rPr>
              <a:t>chat interaction</a:t>
            </a:r>
            <a:r>
              <a:rPr lang="en-US" sz="3200" dirty="0"/>
              <a:t>, and so on.</a:t>
            </a:r>
            <a:endParaRPr lang="en-US" sz="3200" dirty="0"/>
          </a:p>
          <a:p>
            <a:pPr marL="457200" lvl="1" indent="0" algn="just">
              <a:buNone/>
            </a:pPr>
            <a:endParaRPr lang="en-US" sz="3200" dirty="0"/>
          </a:p>
          <a:p>
            <a:pPr lvl="1" algn="just"/>
            <a:r>
              <a:rPr lang="en-US" sz="3200" dirty="0"/>
              <a:t>Machine learning can work on both-</a:t>
            </a:r>
            <a:endParaRPr lang="en-US" sz="3200" dirty="0"/>
          </a:p>
          <a:p>
            <a:pPr marL="457200" lvl="1" indent="0" algn="just">
              <a:buNone/>
            </a:pPr>
            <a:r>
              <a:rPr lang="en-US" sz="3200" dirty="0"/>
              <a:t>                   </a:t>
            </a:r>
            <a:r>
              <a:rPr lang="en-US" sz="3200" b="1" dirty="0">
                <a:solidFill>
                  <a:srgbClr val="FF0000"/>
                </a:solidFill>
              </a:rPr>
              <a:t>structured</a:t>
            </a:r>
            <a:r>
              <a:rPr lang="en-US" sz="3200" dirty="0"/>
              <a:t> and </a:t>
            </a:r>
            <a:r>
              <a:rPr lang="en-US" sz="3200" b="1" dirty="0">
                <a:solidFill>
                  <a:srgbClr val="FF0000"/>
                </a:solidFill>
              </a:rPr>
              <a:t>unstructured data</a:t>
            </a:r>
            <a:endParaRPr lang="en-US" sz="3200" b="1" dirty="0">
              <a:solidFill>
                <a:srgbClr val="FF0000"/>
              </a:solidFill>
            </a:endParaRPr>
          </a:p>
          <a:p>
            <a:pPr marL="457200" lvl="1" indent="0" algn="just">
              <a:buNone/>
            </a:pPr>
            <a:r>
              <a:rPr lang="en-US" sz="3200" b="1" dirty="0">
                <a:solidFill>
                  <a:srgbClr val="FF0000"/>
                </a:solidFill>
              </a:rPr>
              <a:t>                         </a:t>
            </a:r>
            <a:r>
              <a:rPr lang="en-US" sz="3200" dirty="0"/>
              <a:t>(</a:t>
            </a:r>
            <a:r>
              <a:rPr lang="en-US" sz="3200" b="1" i="1" dirty="0">
                <a:solidFill>
                  <a:srgbClr val="00B050"/>
                </a:solidFill>
              </a:rPr>
              <a:t>voice, image, and text</a:t>
            </a:r>
            <a:r>
              <a:rPr lang="en-US" sz="3200" dirty="0"/>
              <a:t>).</a:t>
            </a:r>
            <a:endParaRPr lang="en-US"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9934" y="1278194"/>
            <a:ext cx="11012129" cy="5437238"/>
          </a:xfrm>
        </p:spPr>
        <p:txBody>
          <a:bodyPr/>
          <a:lstStyle/>
          <a:p>
            <a:pPr marL="0" indent="0">
              <a:buNone/>
            </a:pPr>
            <a:r>
              <a:rPr lang="en-US" sz="3400" b="1" dirty="0">
                <a:solidFill>
                  <a:srgbClr val="C00000"/>
                </a:solidFill>
              </a:rPr>
              <a:t>2.) Data preparation and </a:t>
            </a:r>
            <a:r>
              <a:rPr lang="en-US" sz="3400" b="1" dirty="0">
                <a:solidFill>
                  <a:srgbClr val="FF0000"/>
                </a:solidFill>
              </a:rPr>
              <a:t>missing/outlier</a:t>
            </a:r>
            <a:r>
              <a:rPr lang="en-US" sz="3400" b="1" dirty="0">
                <a:solidFill>
                  <a:srgbClr val="C00000"/>
                </a:solidFill>
              </a:rPr>
              <a:t> treatment</a:t>
            </a:r>
            <a:r>
              <a:rPr lang="en-US" sz="3400" dirty="0">
                <a:solidFill>
                  <a:srgbClr val="C00000"/>
                </a:solidFill>
              </a:rPr>
              <a:t>:</a:t>
            </a:r>
            <a:endParaRPr lang="en-US" sz="3400" dirty="0">
              <a:solidFill>
                <a:srgbClr val="C00000"/>
              </a:solidFill>
            </a:endParaRPr>
          </a:p>
          <a:p>
            <a:pPr marL="0" indent="0">
              <a:buNone/>
            </a:pPr>
            <a:endParaRPr lang="en-US" sz="3400" dirty="0">
              <a:solidFill>
                <a:srgbClr val="C00000"/>
              </a:solidFill>
            </a:endParaRPr>
          </a:p>
          <a:p>
            <a:pPr lvl="1" algn="just"/>
            <a:r>
              <a:rPr lang="en-US" sz="3200" dirty="0"/>
              <a:t>Data is to be formatted as per the chosen machine learning algorithm; also, </a:t>
            </a:r>
            <a:r>
              <a:rPr lang="en-US" sz="3200" b="1" dirty="0">
                <a:solidFill>
                  <a:srgbClr val="00B0F0"/>
                </a:solidFill>
              </a:rPr>
              <a:t>missing value treatment </a:t>
            </a:r>
            <a:r>
              <a:rPr lang="en-US" sz="3200" dirty="0"/>
              <a:t>needs to be performed by </a:t>
            </a:r>
            <a:r>
              <a:rPr lang="en-US" sz="3200" b="1" dirty="0">
                <a:solidFill>
                  <a:srgbClr val="7030A0"/>
                </a:solidFill>
              </a:rPr>
              <a:t>replacing missing </a:t>
            </a:r>
            <a:r>
              <a:rPr lang="en-US" sz="3200" dirty="0"/>
              <a:t>and </a:t>
            </a:r>
            <a:r>
              <a:rPr lang="en-US" sz="3200" b="1" dirty="0">
                <a:solidFill>
                  <a:srgbClr val="7030A0"/>
                </a:solidFill>
              </a:rPr>
              <a:t>outlier values </a:t>
            </a:r>
            <a:r>
              <a:rPr lang="en-US" sz="3200" dirty="0"/>
              <a:t>with the </a:t>
            </a:r>
            <a:r>
              <a:rPr lang="en-US" sz="3200" b="1" dirty="0">
                <a:solidFill>
                  <a:srgbClr val="FFC000"/>
                </a:solidFill>
              </a:rPr>
              <a:t>mean/median</a:t>
            </a:r>
            <a:r>
              <a:rPr lang="en-US" sz="3200" dirty="0"/>
              <a:t>, and so on.</a:t>
            </a:r>
            <a:endParaRPr lang="en-US"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12722"/>
            <a:ext cx="10515600" cy="5397909"/>
          </a:xfrm>
        </p:spPr>
        <p:txBody>
          <a:bodyPr/>
          <a:lstStyle/>
          <a:p>
            <a:pPr marL="0" indent="0">
              <a:buNone/>
            </a:pPr>
            <a:r>
              <a:rPr lang="en-US" sz="3200" b="1" dirty="0">
                <a:solidFill>
                  <a:srgbClr val="C00000"/>
                </a:solidFill>
              </a:rPr>
              <a:t>3.) Data analysis and feature engineering</a:t>
            </a:r>
            <a:r>
              <a:rPr lang="en-US" sz="3200" dirty="0">
                <a:solidFill>
                  <a:srgbClr val="C00000"/>
                </a:solidFill>
              </a:rPr>
              <a:t>:</a:t>
            </a:r>
            <a:endParaRPr lang="en-US" sz="3200" dirty="0">
              <a:solidFill>
                <a:srgbClr val="C00000"/>
              </a:solidFill>
            </a:endParaRPr>
          </a:p>
          <a:p>
            <a:pPr marL="0" indent="0">
              <a:buNone/>
            </a:pPr>
            <a:endParaRPr lang="en-US" sz="3200" dirty="0">
              <a:solidFill>
                <a:srgbClr val="C00000"/>
              </a:solidFill>
            </a:endParaRPr>
          </a:p>
          <a:p>
            <a:pPr lvl="1" algn="just"/>
            <a:r>
              <a:rPr lang="en-US" sz="3200" dirty="0"/>
              <a:t>Data needs to be analyzed in order to </a:t>
            </a:r>
            <a:r>
              <a:rPr lang="en-US" sz="3200" b="1" dirty="0">
                <a:solidFill>
                  <a:srgbClr val="7030A0"/>
                </a:solidFill>
              </a:rPr>
              <a:t>find any hidden patterns </a:t>
            </a:r>
            <a:r>
              <a:rPr lang="en-US" sz="3200" dirty="0"/>
              <a:t>and </a:t>
            </a:r>
            <a:r>
              <a:rPr lang="en-US" sz="3200" b="1" dirty="0">
                <a:solidFill>
                  <a:srgbClr val="7030A0"/>
                </a:solidFill>
              </a:rPr>
              <a:t>relations between variables</a:t>
            </a:r>
            <a:r>
              <a:rPr lang="en-US" sz="3200" dirty="0"/>
              <a:t>, and so on.</a:t>
            </a:r>
            <a:endParaRPr lang="en-US" sz="3200" dirty="0"/>
          </a:p>
          <a:p>
            <a:pPr lvl="1" algn="just"/>
            <a:endParaRPr lang="en-US" sz="1500" dirty="0"/>
          </a:p>
          <a:p>
            <a:pPr lvl="1" algn="just"/>
            <a:r>
              <a:rPr lang="en-US" sz="3200" dirty="0"/>
              <a:t>Correct </a:t>
            </a:r>
            <a:r>
              <a:rPr lang="en-US" sz="3200" b="1" dirty="0">
                <a:solidFill>
                  <a:srgbClr val="7030A0"/>
                </a:solidFill>
              </a:rPr>
              <a:t>feature engineering </a:t>
            </a:r>
            <a:r>
              <a:rPr lang="en-US" sz="3200" dirty="0"/>
              <a:t>with appropriate business knowledge will solve 70 percent of the problems. </a:t>
            </a:r>
            <a:endParaRPr lang="en-US" sz="3200" dirty="0"/>
          </a:p>
          <a:p>
            <a:pPr lvl="1" algn="just"/>
            <a:endParaRPr lang="en-US" sz="1500" dirty="0"/>
          </a:p>
          <a:p>
            <a:pPr lvl="1" algn="just"/>
            <a:r>
              <a:rPr lang="en-US" sz="3200" dirty="0"/>
              <a:t>Also, in practice, </a:t>
            </a:r>
            <a:r>
              <a:rPr lang="en-US" sz="3200" b="1" dirty="0">
                <a:solidFill>
                  <a:srgbClr val="7030A0"/>
                </a:solidFill>
              </a:rPr>
              <a:t>70 percent </a:t>
            </a:r>
            <a:r>
              <a:rPr lang="en-US" sz="3200" dirty="0"/>
              <a:t>of the data scientist's time is spent on feature engineering tasks.</a:t>
            </a:r>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619432"/>
            <a:ext cx="10931013" cy="5557531"/>
          </a:xfrm>
        </p:spPr>
        <p:txBody>
          <a:bodyPr>
            <a:normAutofit/>
          </a:bodyPr>
          <a:lstStyle/>
          <a:p>
            <a:pPr marL="0" indent="0">
              <a:buNone/>
            </a:pPr>
            <a:r>
              <a:rPr lang="en-US" sz="3200" b="1" dirty="0">
                <a:solidFill>
                  <a:srgbClr val="C00000"/>
                </a:solidFill>
              </a:rPr>
              <a:t>4.) Train algorithm on training and validation data</a:t>
            </a:r>
            <a:r>
              <a:rPr lang="en-US" sz="3200" dirty="0">
                <a:solidFill>
                  <a:srgbClr val="C00000"/>
                </a:solidFill>
              </a:rPr>
              <a:t>:</a:t>
            </a:r>
            <a:endParaRPr lang="en-US" sz="3200" dirty="0">
              <a:solidFill>
                <a:srgbClr val="C00000"/>
              </a:solidFill>
            </a:endParaRPr>
          </a:p>
          <a:p>
            <a:pPr marL="0" indent="0">
              <a:buNone/>
            </a:pPr>
            <a:endParaRPr lang="en-US" sz="3200" dirty="0"/>
          </a:p>
          <a:p>
            <a:pPr algn="just"/>
            <a:r>
              <a:rPr lang="en-US" sz="3200" dirty="0"/>
              <a:t> Post feature engineering, data will be divided into </a:t>
            </a:r>
            <a:r>
              <a:rPr lang="en-US" sz="3200" b="1" i="1" dirty="0">
                <a:solidFill>
                  <a:srgbClr val="C00000"/>
                </a:solidFill>
              </a:rPr>
              <a:t>three chunks </a:t>
            </a:r>
            <a:r>
              <a:rPr lang="en-US" sz="3200" dirty="0"/>
              <a:t>(</a:t>
            </a:r>
            <a:r>
              <a:rPr lang="en-US" sz="3200" b="1" i="1" dirty="0">
                <a:solidFill>
                  <a:srgbClr val="FF0000"/>
                </a:solidFill>
              </a:rPr>
              <a:t>train</a:t>
            </a:r>
            <a:r>
              <a:rPr lang="en-US" sz="3200" b="1" i="1" dirty="0">
                <a:solidFill>
                  <a:srgbClr val="FFC000"/>
                </a:solidFill>
              </a:rPr>
              <a:t>, </a:t>
            </a:r>
            <a:r>
              <a:rPr lang="en-US" sz="3200" b="1" i="1" dirty="0">
                <a:solidFill>
                  <a:srgbClr val="FF0000"/>
                </a:solidFill>
              </a:rPr>
              <a:t>validation</a:t>
            </a:r>
            <a:r>
              <a:rPr lang="en-US" sz="3200" b="1" i="1" dirty="0">
                <a:solidFill>
                  <a:srgbClr val="FFC000"/>
                </a:solidFill>
              </a:rPr>
              <a:t>, and </a:t>
            </a:r>
            <a:r>
              <a:rPr lang="en-US" sz="3200" b="1" i="1" dirty="0">
                <a:solidFill>
                  <a:srgbClr val="FF0000"/>
                </a:solidFill>
              </a:rPr>
              <a:t>test data</a:t>
            </a:r>
            <a:r>
              <a:rPr lang="en-US" sz="3200" dirty="0"/>
              <a:t>) rather than two (</a:t>
            </a:r>
            <a:r>
              <a:rPr lang="en-US" sz="3200" b="1" dirty="0">
                <a:solidFill>
                  <a:srgbClr val="FFC000"/>
                </a:solidFill>
              </a:rPr>
              <a:t>train and test</a:t>
            </a:r>
            <a:r>
              <a:rPr lang="en-US" sz="3200" dirty="0"/>
              <a:t>) in statistical modeling.</a:t>
            </a:r>
            <a:endParaRPr lang="en-US" sz="3200" dirty="0"/>
          </a:p>
          <a:p>
            <a:pPr marL="0" indent="0" algn="just">
              <a:buNone/>
            </a:pPr>
            <a:endParaRPr lang="en-US" sz="3200" dirty="0"/>
          </a:p>
          <a:p>
            <a:pPr algn="just"/>
            <a:r>
              <a:rPr lang="en-US" sz="3200" dirty="0"/>
              <a:t> Machine learning are applied on training data and the </a:t>
            </a:r>
            <a:r>
              <a:rPr lang="en-US" sz="3200" b="1" dirty="0" err="1">
                <a:solidFill>
                  <a:srgbClr val="C00000"/>
                </a:solidFill>
              </a:rPr>
              <a:t>hyperparameters</a:t>
            </a:r>
            <a:r>
              <a:rPr lang="en-US" sz="3200" dirty="0"/>
              <a:t> of the model are tuned based on validation data to avoid overfitting.</a:t>
            </a:r>
            <a:endParaRPr lang="en-US" sz="3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9871"/>
            <a:ext cx="10515600" cy="4997092"/>
          </a:xfrm>
        </p:spPr>
        <p:txBody>
          <a:bodyPr>
            <a:normAutofit/>
          </a:bodyPr>
          <a:lstStyle/>
          <a:p>
            <a:pPr marL="0" indent="0">
              <a:buNone/>
            </a:pPr>
            <a:r>
              <a:rPr lang="en-US" sz="3200" b="1" dirty="0">
                <a:solidFill>
                  <a:srgbClr val="C00000"/>
                </a:solidFill>
              </a:rPr>
              <a:t>5.) Test the algorithm on test data</a:t>
            </a:r>
            <a:r>
              <a:rPr lang="en-US" sz="3200" dirty="0">
                <a:solidFill>
                  <a:srgbClr val="C00000"/>
                </a:solidFill>
              </a:rPr>
              <a:t>: </a:t>
            </a:r>
            <a:endParaRPr lang="en-US" sz="3200" dirty="0">
              <a:solidFill>
                <a:srgbClr val="C00000"/>
              </a:solidFill>
            </a:endParaRPr>
          </a:p>
          <a:p>
            <a:pPr marL="0" indent="0">
              <a:buNone/>
            </a:pPr>
            <a:endParaRPr lang="en-US" sz="1500" dirty="0">
              <a:solidFill>
                <a:srgbClr val="C00000"/>
              </a:solidFill>
            </a:endParaRPr>
          </a:p>
          <a:p>
            <a:r>
              <a:rPr lang="en-US" sz="3200" dirty="0"/>
              <a:t>Once the model has shown a </a:t>
            </a:r>
            <a:r>
              <a:rPr lang="en-US" sz="3200" b="1" dirty="0">
                <a:solidFill>
                  <a:srgbClr val="00B0F0"/>
                </a:solidFill>
              </a:rPr>
              <a:t>good enough performance </a:t>
            </a:r>
            <a:r>
              <a:rPr lang="en-US" sz="3200" dirty="0"/>
              <a:t>on </a:t>
            </a:r>
            <a:r>
              <a:rPr lang="en-US" sz="3200" b="1" dirty="0">
                <a:solidFill>
                  <a:srgbClr val="FF0000"/>
                </a:solidFill>
              </a:rPr>
              <a:t>train </a:t>
            </a:r>
            <a:r>
              <a:rPr lang="en-US" sz="3200" dirty="0"/>
              <a:t>and </a:t>
            </a:r>
            <a:r>
              <a:rPr lang="en-US" sz="3200" b="1" dirty="0">
                <a:solidFill>
                  <a:srgbClr val="FF0000"/>
                </a:solidFill>
              </a:rPr>
              <a:t>validation</a:t>
            </a:r>
            <a:r>
              <a:rPr lang="en-US" sz="3200" dirty="0"/>
              <a:t> data, its performance will be checked against unseen test data.</a:t>
            </a:r>
            <a:endParaRPr lang="en-US" sz="3200" dirty="0"/>
          </a:p>
          <a:p>
            <a:endParaRPr lang="en-US" sz="1500" dirty="0"/>
          </a:p>
          <a:p>
            <a:r>
              <a:rPr lang="en-US" sz="3200" dirty="0"/>
              <a:t> If the </a:t>
            </a:r>
            <a:r>
              <a:rPr lang="en-US" sz="3200" b="1" i="1" dirty="0">
                <a:solidFill>
                  <a:srgbClr val="FF0000"/>
                </a:solidFill>
              </a:rPr>
              <a:t>performance is still good enough</a:t>
            </a:r>
            <a:r>
              <a:rPr lang="en-US" sz="3200" dirty="0"/>
              <a:t>, we can proceed to the </a:t>
            </a:r>
            <a:r>
              <a:rPr lang="en-US" sz="3200" b="1" dirty="0">
                <a:solidFill>
                  <a:srgbClr val="00B0F0"/>
                </a:solidFill>
              </a:rPr>
              <a:t>next</a:t>
            </a:r>
            <a:r>
              <a:rPr lang="en-US" sz="3200" dirty="0"/>
              <a:t> and </a:t>
            </a:r>
            <a:r>
              <a:rPr lang="en-US" sz="3200" b="1" dirty="0">
                <a:solidFill>
                  <a:srgbClr val="00B0F0"/>
                </a:solidFill>
              </a:rPr>
              <a:t>final</a:t>
            </a:r>
            <a:r>
              <a:rPr lang="en-US" sz="3200" dirty="0"/>
              <a:t> step.</a:t>
            </a: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1219" y="1101213"/>
            <a:ext cx="10852355" cy="4997092"/>
          </a:xfrm>
        </p:spPr>
        <p:txBody>
          <a:bodyPr>
            <a:normAutofit/>
          </a:bodyPr>
          <a:lstStyle/>
          <a:p>
            <a:pPr marL="0" indent="0">
              <a:buNone/>
            </a:pPr>
            <a:r>
              <a:rPr lang="en-US" sz="3200" b="1" dirty="0">
                <a:solidFill>
                  <a:srgbClr val="C00000"/>
                </a:solidFill>
              </a:rPr>
              <a:t>6.) Deploy the algorithm</a:t>
            </a:r>
            <a:r>
              <a:rPr lang="en-US" sz="3200" dirty="0">
                <a:solidFill>
                  <a:srgbClr val="C00000"/>
                </a:solidFill>
              </a:rPr>
              <a:t>: </a:t>
            </a:r>
            <a:endParaRPr lang="en-US" sz="3200" dirty="0">
              <a:solidFill>
                <a:srgbClr val="C00000"/>
              </a:solidFill>
            </a:endParaRPr>
          </a:p>
          <a:p>
            <a:pPr marL="0" indent="0">
              <a:buNone/>
            </a:pPr>
            <a:endParaRPr lang="en-US" sz="3200" dirty="0">
              <a:solidFill>
                <a:srgbClr val="C00000"/>
              </a:solidFill>
            </a:endParaRPr>
          </a:p>
          <a:p>
            <a:pPr lvl="1"/>
            <a:r>
              <a:rPr lang="en-US" sz="3200" b="1" i="1" dirty="0">
                <a:solidFill>
                  <a:srgbClr val="FFC000"/>
                </a:solidFill>
              </a:rPr>
              <a:t>Trained</a:t>
            </a:r>
            <a:r>
              <a:rPr lang="en-US" sz="3200" dirty="0"/>
              <a:t> machine learning algorithms will be deployed on </a:t>
            </a:r>
            <a:r>
              <a:rPr lang="en-US" sz="3200" b="1" dirty="0">
                <a:solidFill>
                  <a:srgbClr val="00B0F0"/>
                </a:solidFill>
              </a:rPr>
              <a:t>live streaming data </a:t>
            </a:r>
            <a:r>
              <a:rPr lang="en-US" sz="3200" dirty="0"/>
              <a:t>to </a:t>
            </a:r>
            <a:r>
              <a:rPr lang="en-US" sz="3200" b="1" dirty="0">
                <a:solidFill>
                  <a:srgbClr val="FFC000"/>
                </a:solidFill>
              </a:rPr>
              <a:t>classify the outcomes</a:t>
            </a:r>
            <a:r>
              <a:rPr lang="en-US" sz="3200" dirty="0"/>
              <a:t>.</a:t>
            </a:r>
            <a:endParaRPr lang="en-US" sz="3200" dirty="0"/>
          </a:p>
          <a:p>
            <a:pPr marL="457200" lvl="1" indent="0">
              <a:buNone/>
            </a:pPr>
            <a:endParaRPr lang="en-US" sz="3200" dirty="0"/>
          </a:p>
          <a:p>
            <a:pPr lvl="1"/>
            <a:r>
              <a:rPr lang="en-US" sz="3200" dirty="0"/>
              <a:t> </a:t>
            </a:r>
            <a:r>
              <a:rPr lang="en-US" sz="3200" b="1" i="1" u="sng" dirty="0"/>
              <a:t>Example:</a:t>
            </a:r>
            <a:endParaRPr lang="en-US" sz="3200" b="1" i="1" u="sng" dirty="0"/>
          </a:p>
          <a:p>
            <a:pPr marL="0" indent="0">
              <a:buNone/>
            </a:pPr>
            <a:r>
              <a:rPr lang="en-US" sz="3200" dirty="0"/>
              <a:t>	       - </a:t>
            </a:r>
            <a:r>
              <a:rPr lang="en-US" sz="3200" b="1" i="1" dirty="0">
                <a:solidFill>
                  <a:srgbClr val="FF0000"/>
                </a:solidFill>
              </a:rPr>
              <a:t>Recommender systems </a:t>
            </a:r>
            <a:endParaRPr lang="en-US" sz="3200" b="1" i="1" dirty="0">
              <a:solidFill>
                <a:srgbClr val="FF0000"/>
              </a:solidFill>
            </a:endParaRPr>
          </a:p>
          <a:p>
            <a:pPr marL="0" indent="0">
              <a:buNone/>
            </a:pPr>
            <a:r>
              <a:rPr lang="en-US" sz="3200" dirty="0"/>
              <a:t>                                        implemented by </a:t>
            </a:r>
            <a:r>
              <a:rPr lang="en-US" sz="3200" b="1" i="1" dirty="0">
                <a:solidFill>
                  <a:srgbClr val="00B050"/>
                </a:solidFill>
              </a:rPr>
              <a:t>e-commerce websites</a:t>
            </a:r>
            <a:r>
              <a:rPr lang="en-US" sz="3200" dirty="0"/>
              <a:t>.</a:t>
            </a:r>
            <a:endParaRPr 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7" y="138984"/>
            <a:ext cx="10714703" cy="726256"/>
          </a:xfrm>
        </p:spPr>
        <p:txBody>
          <a:bodyPr>
            <a:normAutofit/>
          </a:bodyPr>
          <a:lstStyle/>
          <a:p>
            <a:pPr algn="ctr"/>
            <a:r>
              <a:rPr lang="en-US" sz="3600" b="1" dirty="0">
                <a:solidFill>
                  <a:srgbClr val="FF0000"/>
                </a:solidFill>
                <a:latin typeface="Azonix" pitchFamily="50" charset="0"/>
              </a:rPr>
              <a:t>1. Introduction </a:t>
            </a:r>
            <a:endParaRPr lang="en-US" sz="3600" b="1" dirty="0">
              <a:solidFill>
                <a:srgbClr val="FF0000"/>
              </a:solidFill>
              <a:latin typeface="Azonix" pitchFamily="50" charset="0"/>
            </a:endParaRPr>
          </a:p>
        </p:txBody>
      </p:sp>
      <p:sp>
        <p:nvSpPr>
          <p:cNvPr id="3" name="Content Placeholder 2"/>
          <p:cNvSpPr>
            <a:spLocks noGrp="1"/>
          </p:cNvSpPr>
          <p:nvPr>
            <p:ph idx="1"/>
          </p:nvPr>
        </p:nvSpPr>
        <p:spPr>
          <a:xfrm>
            <a:off x="328991" y="225589"/>
            <a:ext cx="10803194" cy="6007510"/>
          </a:xfrm>
        </p:spPr>
        <p:txBody>
          <a:bodyPr>
            <a:normAutofit/>
          </a:bodyPr>
          <a:lstStyle/>
          <a:p>
            <a:pPr marL="0" indent="0" algn="just">
              <a:buNone/>
            </a:pPr>
            <a:r>
              <a:rPr lang="en-US" b="1" i="1" dirty="0">
                <a:solidFill>
                  <a:srgbClr val="0070C0"/>
                </a:solidFill>
              </a:rPr>
              <a:t>Why Machine Learning?</a:t>
            </a:r>
            <a:endParaRPr lang="en-US" b="1" i="1" dirty="0">
              <a:solidFill>
                <a:srgbClr val="0070C0"/>
              </a:solidFill>
            </a:endParaRPr>
          </a:p>
          <a:p>
            <a:pPr marL="0" indent="0" algn="just">
              <a:buNone/>
            </a:pPr>
            <a:r>
              <a:rPr lang="en-US" b="1" i="1" dirty="0">
                <a:solidFill>
                  <a:srgbClr val="0070C0"/>
                </a:solidFill>
              </a:rPr>
              <a:t>Define Machine Learning?</a:t>
            </a:r>
            <a:endParaRPr lang="en-US" b="1" i="1" dirty="0">
              <a:solidFill>
                <a:srgbClr val="0070C0"/>
              </a:solidFill>
            </a:endParaRPr>
          </a:p>
          <a:p>
            <a:pPr marL="0" indent="0" algn="just">
              <a:buNone/>
            </a:pPr>
            <a:r>
              <a:rPr lang="en-US" dirty="0"/>
              <a:t>             Machine learning is a branch of study in which a model can learn automatically from the experiences based on data without exclusively being modeled like in statistical models. Over a period and with more data, model predictions will become better.</a:t>
            </a:r>
            <a:endParaRPr lang="en-US" dirty="0"/>
          </a:p>
          <a:p>
            <a:pPr marL="0" indent="0" algn="just">
              <a:buNone/>
            </a:pPr>
            <a:r>
              <a:rPr lang="en-US" b="1" i="1" dirty="0">
                <a:solidFill>
                  <a:srgbClr val="0070C0"/>
                </a:solidFill>
              </a:rPr>
              <a:t>TO LEARN?</a:t>
            </a:r>
            <a:endParaRPr lang="en-US" b="1" i="1" dirty="0">
              <a:solidFill>
                <a:srgbClr val="0070C0"/>
              </a:solidFill>
            </a:endParaRPr>
          </a:p>
          <a:p>
            <a:pPr marL="0" indent="0" algn="just">
              <a:buNone/>
            </a:pPr>
            <a:r>
              <a:rPr lang="en-US" dirty="0"/>
              <a:t>          - Basic concepts which are necessary to understand both the statistical and machine learning terminology necessary to create a foundation for understanding the similarity between both the streams.</a:t>
            </a:r>
            <a:endParaRPr lang="en-US" dirty="0"/>
          </a:p>
          <a:p>
            <a:pPr lvl="1" algn="just"/>
            <a:r>
              <a:rPr lang="en-US" sz="2800" dirty="0"/>
              <a:t>Statistical terminology for model building and validation</a:t>
            </a:r>
            <a:endParaRPr lang="en-US" sz="2800" dirty="0"/>
          </a:p>
          <a:p>
            <a:pPr lvl="1" algn="just"/>
            <a:r>
              <a:rPr lang="en-US" sz="2800" dirty="0"/>
              <a:t>Machine learning terminology for model building and validation</a:t>
            </a:r>
            <a:endParaRPr lang="en-US" sz="2800" dirty="0"/>
          </a:p>
          <a:p>
            <a:pPr lvl="1" algn="just"/>
            <a:r>
              <a:rPr lang="en-US" sz="2800" dirty="0"/>
              <a:t>Machine learning model overview</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400" b="1" dirty="0">
                <a:solidFill>
                  <a:srgbClr val="FF0000"/>
                </a:solidFill>
                <a:latin typeface="Azonix" pitchFamily="50" charset="0"/>
              </a:rPr>
              <a:t>6. Statistical </a:t>
            </a:r>
            <a:r>
              <a:rPr lang="en-US" sz="3400" b="1" dirty="0">
                <a:solidFill>
                  <a:srgbClr val="00B0F0"/>
                </a:solidFill>
                <a:latin typeface="Azonix" pitchFamily="50" charset="0"/>
              </a:rPr>
              <a:t>fundamentals</a:t>
            </a:r>
            <a:r>
              <a:rPr lang="en-US" sz="3400" b="1" dirty="0">
                <a:solidFill>
                  <a:srgbClr val="FF0000"/>
                </a:solidFill>
                <a:latin typeface="Azonix" pitchFamily="50" charset="0"/>
              </a:rPr>
              <a:t> and</a:t>
            </a:r>
            <a:br>
              <a:rPr lang="en-US" sz="3400" b="1" dirty="0">
                <a:solidFill>
                  <a:srgbClr val="FF0000"/>
                </a:solidFill>
                <a:latin typeface="Azonix" pitchFamily="50" charset="0"/>
              </a:rPr>
            </a:br>
            <a:r>
              <a:rPr lang="en-US" sz="3400" b="1" dirty="0">
                <a:solidFill>
                  <a:srgbClr val="00B0F0"/>
                </a:solidFill>
                <a:latin typeface="Azonix" pitchFamily="50" charset="0"/>
              </a:rPr>
              <a:t>terminology</a:t>
            </a:r>
            <a:r>
              <a:rPr lang="en-US" sz="3400" b="1" dirty="0">
                <a:solidFill>
                  <a:srgbClr val="FF0000"/>
                </a:solidFill>
                <a:latin typeface="Azonix" pitchFamily="50" charset="0"/>
              </a:rPr>
              <a:t> for </a:t>
            </a:r>
            <a:r>
              <a:rPr lang="en-US" sz="3400" b="1" dirty="0">
                <a:solidFill>
                  <a:srgbClr val="C00000"/>
                </a:solidFill>
                <a:latin typeface="Azonix" pitchFamily="50" charset="0"/>
              </a:rPr>
              <a:t>model building </a:t>
            </a:r>
            <a:r>
              <a:rPr lang="en-US" sz="3400" b="1" dirty="0">
                <a:solidFill>
                  <a:srgbClr val="FF0000"/>
                </a:solidFill>
                <a:latin typeface="Azonix" pitchFamily="50" charset="0"/>
              </a:rPr>
              <a:t>and </a:t>
            </a:r>
            <a:r>
              <a:rPr lang="en-US" sz="3400" b="1" dirty="0">
                <a:solidFill>
                  <a:srgbClr val="C00000"/>
                </a:solidFill>
                <a:latin typeface="Azonix" pitchFamily="50" charset="0"/>
              </a:rPr>
              <a:t>validation</a:t>
            </a:r>
            <a:endParaRPr lang="en-US" sz="3400" dirty="0">
              <a:solidFill>
                <a:srgbClr val="C00000"/>
              </a:solidFill>
              <a:latin typeface="Azonix" pitchFamily="50" charset="0"/>
            </a:endParaRPr>
          </a:p>
        </p:txBody>
      </p:sp>
      <p:sp>
        <p:nvSpPr>
          <p:cNvPr id="3" name="Content Placeholder 2"/>
          <p:cNvSpPr>
            <a:spLocks noGrp="1"/>
          </p:cNvSpPr>
          <p:nvPr>
            <p:ph idx="1"/>
          </p:nvPr>
        </p:nvSpPr>
        <p:spPr>
          <a:xfrm>
            <a:off x="838199" y="1825625"/>
            <a:ext cx="10931013" cy="4351338"/>
          </a:xfrm>
        </p:spPr>
        <p:txBody>
          <a:bodyPr>
            <a:normAutofit/>
          </a:bodyPr>
          <a:lstStyle/>
          <a:p>
            <a:pPr algn="just"/>
            <a:r>
              <a:rPr lang="en-US" sz="3200" b="1" i="1" dirty="0">
                <a:solidFill>
                  <a:srgbClr val="C00000"/>
                </a:solidFill>
              </a:rPr>
              <a:t>Predictive analytics </a:t>
            </a:r>
            <a:r>
              <a:rPr lang="en-US" sz="3200" dirty="0">
                <a:solidFill>
                  <a:srgbClr val="C00000"/>
                </a:solidFill>
              </a:rPr>
              <a:t>- </a:t>
            </a:r>
            <a:r>
              <a:rPr lang="en-US" sz="3200" dirty="0"/>
              <a:t>depends on one major assumption- that history repeats itself.</a:t>
            </a:r>
            <a:endParaRPr lang="en-US" sz="3200" dirty="0"/>
          </a:p>
          <a:p>
            <a:pPr marL="0" indent="0" algn="just">
              <a:buNone/>
            </a:pPr>
            <a:endParaRPr lang="en-US" sz="3200" dirty="0"/>
          </a:p>
          <a:p>
            <a:pPr algn="just"/>
            <a:r>
              <a:rPr lang="en-US" sz="3200" dirty="0"/>
              <a:t>By fitting a predictive model on historical data after validating key measures, the same model will be utilized for predicting future events based on the same explanatory variables that were significant on past data.</a:t>
            </a:r>
            <a:endParaRPr lang="en-US"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8312"/>
            <a:ext cx="10515600" cy="765585"/>
          </a:xfrm>
        </p:spPr>
        <p:txBody>
          <a:bodyPr/>
          <a:lstStyle/>
          <a:p>
            <a:pPr algn="ctr"/>
            <a:r>
              <a:rPr lang="en-US" b="1" dirty="0">
                <a:solidFill>
                  <a:srgbClr val="FF0000"/>
                </a:solidFill>
              </a:rPr>
              <a:t>Statistical Fundamentals and Terminologies </a:t>
            </a:r>
            <a:endParaRPr lang="en-US" b="1" dirty="0">
              <a:solidFill>
                <a:srgbClr val="FF0000"/>
              </a:solidFill>
            </a:endParaRPr>
          </a:p>
        </p:txBody>
      </p:sp>
      <p:sp>
        <p:nvSpPr>
          <p:cNvPr id="3" name="Content Placeholder 2"/>
          <p:cNvSpPr>
            <a:spLocks noGrp="1"/>
          </p:cNvSpPr>
          <p:nvPr>
            <p:ph idx="1"/>
          </p:nvPr>
        </p:nvSpPr>
        <p:spPr>
          <a:xfrm>
            <a:off x="442450" y="943897"/>
            <a:ext cx="11375923" cy="5555226"/>
          </a:xfrm>
        </p:spPr>
        <p:txBody>
          <a:bodyPr/>
          <a:lstStyle/>
          <a:p>
            <a:r>
              <a:rPr lang="en-US" b="1" dirty="0">
                <a:solidFill>
                  <a:srgbClr val="C00000"/>
                </a:solidFill>
              </a:rPr>
              <a:t>Population</a:t>
            </a:r>
            <a:r>
              <a:rPr lang="en-US" dirty="0">
                <a:solidFill>
                  <a:srgbClr val="C00000"/>
                </a:solidFill>
              </a:rPr>
              <a:t>: </a:t>
            </a:r>
            <a:endParaRPr lang="en-US" dirty="0">
              <a:solidFill>
                <a:srgbClr val="C00000"/>
              </a:solidFill>
            </a:endParaRPr>
          </a:p>
          <a:p>
            <a:pPr marL="0" indent="0">
              <a:buNone/>
            </a:pPr>
            <a:r>
              <a:rPr lang="en-US" dirty="0"/>
              <a:t>	 This is the totality, the complete list of observations, or all the</a:t>
            </a:r>
            <a:endParaRPr lang="en-US" dirty="0"/>
          </a:p>
          <a:p>
            <a:pPr marL="0" indent="0">
              <a:buNone/>
            </a:pPr>
            <a:r>
              <a:rPr lang="en-US" dirty="0"/>
              <a:t>                 data points about the subject under study.</a:t>
            </a:r>
            <a:endParaRPr lang="en-US" dirty="0"/>
          </a:p>
          <a:p>
            <a:r>
              <a:rPr lang="en-US" b="1" dirty="0">
                <a:solidFill>
                  <a:srgbClr val="C00000"/>
                </a:solidFill>
              </a:rPr>
              <a:t>Sample</a:t>
            </a:r>
            <a:r>
              <a:rPr lang="en-US" dirty="0">
                <a:solidFill>
                  <a:srgbClr val="C00000"/>
                </a:solidFill>
              </a:rPr>
              <a:t>: </a:t>
            </a:r>
            <a:endParaRPr lang="en-US" dirty="0">
              <a:solidFill>
                <a:srgbClr val="C00000"/>
              </a:solidFill>
            </a:endParaRPr>
          </a:p>
          <a:p>
            <a:pPr marL="0" indent="0">
              <a:buNone/>
            </a:pPr>
            <a:r>
              <a:rPr lang="en-US" dirty="0"/>
              <a:t>           A sample is a subset of a population, usually a small portion of the    </a:t>
            </a:r>
            <a:endParaRPr lang="en-US" dirty="0"/>
          </a:p>
          <a:p>
            <a:pPr marL="0" indent="0">
              <a:buNone/>
            </a:pPr>
            <a:r>
              <a:rPr lang="en-US" dirty="0"/>
              <a:t>                 population that is being analyzed.</a:t>
            </a:r>
            <a:endParaRPr lang="en-US" dirty="0"/>
          </a:p>
          <a:p>
            <a:pPr marL="0" indent="0">
              <a:buNone/>
            </a:pPr>
            <a:endParaRPr lang="en-US" dirty="0"/>
          </a:p>
        </p:txBody>
      </p:sp>
      <p:pic>
        <p:nvPicPr>
          <p:cNvPr id="4" name="Picture 3"/>
          <p:cNvPicPr>
            <a:picLocks noChangeAspect="1"/>
          </p:cNvPicPr>
          <p:nvPr/>
        </p:nvPicPr>
        <p:blipFill>
          <a:blip r:embed="rId1"/>
          <a:stretch>
            <a:fillRect/>
          </a:stretch>
        </p:blipFill>
        <p:spPr>
          <a:xfrm>
            <a:off x="2965041" y="4242926"/>
            <a:ext cx="4704120" cy="21293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864" y="276635"/>
            <a:ext cx="10515600" cy="804914"/>
          </a:xfrm>
        </p:spPr>
        <p:txBody>
          <a:bodyPr/>
          <a:lstStyle/>
          <a:p>
            <a:pPr algn="ctr"/>
            <a:r>
              <a:rPr lang="en-US" b="1" dirty="0">
                <a:solidFill>
                  <a:srgbClr val="FF0000"/>
                </a:solidFill>
              </a:rPr>
              <a:t>Statistical Fundamentals and Terminologies </a:t>
            </a:r>
            <a:endParaRPr lang="en-US" dirty="0"/>
          </a:p>
        </p:txBody>
      </p:sp>
      <p:sp>
        <p:nvSpPr>
          <p:cNvPr id="3" name="Content Placeholder 2"/>
          <p:cNvSpPr>
            <a:spLocks noGrp="1"/>
          </p:cNvSpPr>
          <p:nvPr>
            <p:ph idx="1"/>
          </p:nvPr>
        </p:nvSpPr>
        <p:spPr>
          <a:xfrm>
            <a:off x="560439" y="1248697"/>
            <a:ext cx="11110451" cy="5270090"/>
          </a:xfrm>
        </p:spPr>
        <p:txBody>
          <a:bodyPr>
            <a:normAutofit/>
          </a:bodyPr>
          <a:lstStyle/>
          <a:p>
            <a:r>
              <a:rPr lang="en-US" b="1" dirty="0">
                <a:solidFill>
                  <a:srgbClr val="C00000"/>
                </a:solidFill>
              </a:rPr>
              <a:t>Parameter versus statistic</a:t>
            </a:r>
            <a:r>
              <a:rPr lang="en-US" dirty="0">
                <a:solidFill>
                  <a:srgbClr val="C00000"/>
                </a:solidFill>
              </a:rPr>
              <a:t>: </a:t>
            </a:r>
            <a:endParaRPr lang="en-US" dirty="0">
              <a:solidFill>
                <a:srgbClr val="C00000"/>
              </a:solidFill>
            </a:endParaRPr>
          </a:p>
          <a:p>
            <a:pPr marL="0" indent="0">
              <a:buNone/>
            </a:pPr>
            <a:r>
              <a:rPr lang="en-US" dirty="0"/>
              <a:t>            Any measure that is calculated on the population is a parameter, whereas on a sample it is called a </a:t>
            </a:r>
            <a:r>
              <a:rPr lang="en-US" b="1" dirty="0"/>
              <a:t>statistic</a:t>
            </a:r>
            <a:r>
              <a:rPr lang="en-US" dirty="0"/>
              <a:t>.</a:t>
            </a:r>
            <a:endParaRPr lang="en-US" dirty="0"/>
          </a:p>
          <a:p>
            <a:r>
              <a:rPr lang="en-US" b="1" dirty="0">
                <a:solidFill>
                  <a:srgbClr val="C00000"/>
                </a:solidFill>
              </a:rPr>
              <a:t>Mean</a:t>
            </a:r>
            <a:r>
              <a:rPr lang="en-US" dirty="0">
                <a:solidFill>
                  <a:srgbClr val="C00000"/>
                </a:solidFill>
              </a:rPr>
              <a:t>: </a:t>
            </a:r>
            <a:endParaRPr lang="en-US" dirty="0">
              <a:solidFill>
                <a:srgbClr val="C00000"/>
              </a:solidFill>
            </a:endParaRPr>
          </a:p>
          <a:p>
            <a:pPr marL="0" indent="0">
              <a:buNone/>
            </a:pPr>
            <a:r>
              <a:rPr lang="en-US" dirty="0"/>
              <a:t>           This is a simple arithmetic average, which is computed by taking the</a:t>
            </a:r>
            <a:endParaRPr lang="en-US" dirty="0"/>
          </a:p>
          <a:p>
            <a:pPr marL="0" indent="0">
              <a:buNone/>
            </a:pPr>
            <a:r>
              <a:rPr lang="en-US" dirty="0"/>
              <a:t>aggregated sum of values divided by a count of those values. The mean is</a:t>
            </a:r>
            <a:endParaRPr lang="en-US" dirty="0"/>
          </a:p>
          <a:p>
            <a:pPr marL="0" indent="0">
              <a:buNone/>
            </a:pPr>
            <a:r>
              <a:rPr lang="en-US" dirty="0"/>
              <a:t>sensitive to outliers in the data. An outlier is the value of a set or column</a:t>
            </a:r>
            <a:endParaRPr lang="en-US" dirty="0"/>
          </a:p>
          <a:p>
            <a:pPr marL="0" indent="0">
              <a:buNone/>
            </a:pPr>
            <a:r>
              <a:rPr lang="en-US" dirty="0"/>
              <a:t>that is highly deviant from the many other values in the same data; it</a:t>
            </a:r>
            <a:endParaRPr lang="en-US" dirty="0"/>
          </a:p>
          <a:p>
            <a:pPr marL="0" indent="0">
              <a:buNone/>
            </a:pPr>
            <a:r>
              <a:rPr lang="en-US" dirty="0"/>
              <a:t>usually has very high or low values.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815"/>
            <a:ext cx="10515600" cy="932733"/>
          </a:xfrm>
        </p:spPr>
        <p:txBody>
          <a:bodyPr/>
          <a:lstStyle/>
          <a:p>
            <a:r>
              <a:rPr lang="en-US" b="1" dirty="0">
                <a:solidFill>
                  <a:srgbClr val="FF0000"/>
                </a:solidFill>
              </a:rPr>
              <a:t>Statistical Fundamentals and Terminologies </a:t>
            </a:r>
            <a:endParaRPr lang="en-US" dirty="0"/>
          </a:p>
        </p:txBody>
      </p:sp>
      <p:sp>
        <p:nvSpPr>
          <p:cNvPr id="3" name="Content Placeholder 2"/>
          <p:cNvSpPr>
            <a:spLocks noGrp="1"/>
          </p:cNvSpPr>
          <p:nvPr>
            <p:ph idx="1"/>
          </p:nvPr>
        </p:nvSpPr>
        <p:spPr>
          <a:xfrm>
            <a:off x="314632" y="1179870"/>
            <a:ext cx="11326762" cy="5388077"/>
          </a:xfrm>
        </p:spPr>
        <p:txBody>
          <a:bodyPr/>
          <a:lstStyle/>
          <a:p>
            <a:r>
              <a:rPr lang="en-US" b="1" dirty="0">
                <a:solidFill>
                  <a:srgbClr val="C00000"/>
                </a:solidFill>
              </a:rPr>
              <a:t>Median</a:t>
            </a:r>
            <a:r>
              <a:rPr lang="en-US" dirty="0">
                <a:solidFill>
                  <a:srgbClr val="C00000"/>
                </a:solidFill>
              </a:rPr>
              <a:t>:</a:t>
            </a:r>
            <a:endParaRPr lang="en-US" dirty="0">
              <a:solidFill>
                <a:srgbClr val="C00000"/>
              </a:solidFill>
            </a:endParaRPr>
          </a:p>
          <a:p>
            <a:pPr marL="0" indent="0">
              <a:buNone/>
            </a:pPr>
            <a:r>
              <a:rPr lang="en-US" dirty="0"/>
              <a:t>	    This is the midpoint of the data, and is calculated by either</a:t>
            </a:r>
            <a:endParaRPr lang="en-US" dirty="0"/>
          </a:p>
          <a:p>
            <a:pPr marL="0" indent="0">
              <a:buNone/>
            </a:pPr>
            <a:r>
              <a:rPr lang="en-US" dirty="0"/>
              <a:t>                   arranging it in ascending or descending order. If there are </a:t>
            </a:r>
            <a:r>
              <a:rPr lang="en-US" b="1" i="1" dirty="0"/>
              <a:t>N </a:t>
            </a:r>
            <a:r>
              <a:rPr lang="en-US" i="1" dirty="0"/>
              <a:t>   </a:t>
            </a:r>
            <a:endParaRPr lang="en-US" i="1" dirty="0"/>
          </a:p>
          <a:p>
            <a:pPr marL="0" indent="0">
              <a:buNone/>
            </a:pPr>
            <a:r>
              <a:rPr lang="en-US" i="1" dirty="0"/>
              <a:t>                   </a:t>
            </a:r>
            <a:r>
              <a:rPr lang="en-US" dirty="0"/>
              <a:t>observations.</a:t>
            </a:r>
            <a:endParaRPr lang="en-US" dirty="0"/>
          </a:p>
          <a:p>
            <a:r>
              <a:rPr lang="en-US" b="1" dirty="0">
                <a:solidFill>
                  <a:srgbClr val="C00000"/>
                </a:solidFill>
              </a:rPr>
              <a:t>Mode</a:t>
            </a:r>
            <a:r>
              <a:rPr lang="en-US" dirty="0">
                <a:solidFill>
                  <a:srgbClr val="C00000"/>
                </a:solidFill>
              </a:rPr>
              <a:t>: </a:t>
            </a:r>
            <a:endParaRPr lang="en-US" dirty="0">
              <a:solidFill>
                <a:srgbClr val="C00000"/>
              </a:solidFill>
            </a:endParaRPr>
          </a:p>
          <a:p>
            <a:pPr marL="0" indent="0">
              <a:buNone/>
            </a:pPr>
            <a:r>
              <a:rPr lang="en-US" dirty="0"/>
              <a:t>	   This is the most repetitive data point in the data:</a:t>
            </a:r>
            <a:endParaRPr lang="en-US" dirty="0"/>
          </a:p>
          <a:p>
            <a:pPr marL="0" indent="0">
              <a:buNone/>
            </a:pPr>
            <a:endParaRPr lang="en-US" dirty="0"/>
          </a:p>
        </p:txBody>
      </p:sp>
      <p:pic>
        <p:nvPicPr>
          <p:cNvPr id="4" name="Picture 3"/>
          <p:cNvPicPr>
            <a:picLocks noChangeAspect="1"/>
          </p:cNvPicPr>
          <p:nvPr/>
        </p:nvPicPr>
        <p:blipFill>
          <a:blip r:embed="rId1"/>
          <a:stretch>
            <a:fillRect/>
          </a:stretch>
        </p:blipFill>
        <p:spPr>
          <a:xfrm>
            <a:off x="2770505" y="4643128"/>
            <a:ext cx="5364111" cy="23889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1"/>
            <a:ext cx="10515600" cy="834411"/>
          </a:xfrm>
        </p:spPr>
        <p:txBody>
          <a:bodyPr>
            <a:normAutofit fontScale="90000"/>
          </a:bodyPr>
          <a:lstStyle/>
          <a:p>
            <a:r>
              <a:rPr lang="en-US" b="1" dirty="0"/>
              <a:t>Python Code- </a:t>
            </a:r>
            <a:r>
              <a:rPr lang="en-US" dirty="0"/>
              <a:t>(Mean, Median, and Mode) using               			     </a:t>
            </a:r>
            <a:r>
              <a:rPr lang="en-US" b="1" i="1" dirty="0" err="1"/>
              <a:t>Numpy</a:t>
            </a:r>
            <a:r>
              <a:rPr lang="en-US" b="1" dirty="0"/>
              <a:t> </a:t>
            </a:r>
            <a:r>
              <a:rPr lang="en-US" dirty="0"/>
              <a:t>array and </a:t>
            </a:r>
            <a:r>
              <a:rPr lang="en-US" b="1" i="1" dirty="0"/>
              <a:t>Stats </a:t>
            </a:r>
            <a:r>
              <a:rPr lang="en-US" dirty="0"/>
              <a:t>package</a:t>
            </a:r>
            <a:endParaRPr lang="en-US" dirty="0"/>
          </a:p>
        </p:txBody>
      </p:sp>
      <p:sp>
        <p:nvSpPr>
          <p:cNvPr id="3" name="Content Placeholder 2"/>
          <p:cNvSpPr>
            <a:spLocks noGrp="1"/>
          </p:cNvSpPr>
          <p:nvPr>
            <p:ph idx="1"/>
          </p:nvPr>
        </p:nvSpPr>
        <p:spPr>
          <a:xfrm>
            <a:off x="530942" y="1317523"/>
            <a:ext cx="10822858" cy="5358580"/>
          </a:xfrm>
        </p:spPr>
        <p:txBody>
          <a:bodyPr>
            <a:normAutofit fontScale="92500" lnSpcReduction="10000"/>
          </a:bodyPr>
          <a:lstStyle/>
          <a:p>
            <a:pPr marL="0" indent="0">
              <a:buNone/>
            </a:pPr>
            <a:r>
              <a:rPr lang="en-US" dirty="0"/>
              <a:t>    &gt;&gt;&gt; </a:t>
            </a:r>
            <a:r>
              <a:rPr lang="en-US" b="1" dirty="0">
                <a:solidFill>
                  <a:srgbClr val="C00000"/>
                </a:solidFill>
              </a:rPr>
              <a:t>import </a:t>
            </a:r>
            <a:r>
              <a:rPr lang="en-US" b="1" dirty="0" err="1">
                <a:solidFill>
                  <a:srgbClr val="C00000"/>
                </a:solidFill>
              </a:rPr>
              <a:t>numpy</a:t>
            </a:r>
            <a:r>
              <a:rPr lang="en-US" b="1" dirty="0">
                <a:solidFill>
                  <a:srgbClr val="C00000"/>
                </a:solidFill>
              </a:rPr>
              <a:t> as np</a:t>
            </a:r>
            <a:endParaRPr lang="en-US" b="1" dirty="0">
              <a:solidFill>
                <a:srgbClr val="C00000"/>
              </a:solidFill>
            </a:endParaRPr>
          </a:p>
          <a:p>
            <a:pPr marL="0" indent="0">
              <a:buNone/>
            </a:pPr>
            <a:r>
              <a:rPr lang="en-US" dirty="0"/>
              <a:t>    &gt;&gt;&gt; </a:t>
            </a:r>
            <a:r>
              <a:rPr lang="en-US" b="1" dirty="0">
                <a:solidFill>
                  <a:srgbClr val="C00000"/>
                </a:solidFill>
              </a:rPr>
              <a:t>from </a:t>
            </a:r>
            <a:r>
              <a:rPr lang="en-US" b="1" dirty="0" err="1">
                <a:solidFill>
                  <a:srgbClr val="C00000"/>
                </a:solidFill>
              </a:rPr>
              <a:t>scipy</a:t>
            </a:r>
            <a:r>
              <a:rPr lang="en-US" b="1" dirty="0">
                <a:solidFill>
                  <a:srgbClr val="C00000"/>
                </a:solidFill>
              </a:rPr>
              <a:t> import stats</a:t>
            </a:r>
            <a:endParaRPr lang="en-US" b="1" dirty="0">
              <a:solidFill>
                <a:srgbClr val="C00000"/>
              </a:solidFill>
            </a:endParaRPr>
          </a:p>
          <a:p>
            <a:pPr marL="0" indent="0">
              <a:buNone/>
            </a:pPr>
            <a:r>
              <a:rPr lang="en-US" dirty="0"/>
              <a:t>    &gt;&gt;&gt; </a:t>
            </a:r>
            <a:r>
              <a:rPr lang="en-US" b="1" dirty="0">
                <a:solidFill>
                  <a:srgbClr val="0070C0"/>
                </a:solidFill>
              </a:rPr>
              <a:t>data = </a:t>
            </a:r>
            <a:r>
              <a:rPr lang="en-US" b="1" dirty="0" err="1">
                <a:solidFill>
                  <a:srgbClr val="0070C0"/>
                </a:solidFill>
              </a:rPr>
              <a:t>np.array</a:t>
            </a:r>
            <a:r>
              <a:rPr lang="en-US" b="1" dirty="0">
                <a:solidFill>
                  <a:srgbClr val="0070C0"/>
                </a:solidFill>
              </a:rPr>
              <a:t>([4,5,1,2,7,2,6,9,3])</a:t>
            </a:r>
            <a:endParaRPr lang="en-US" b="1" dirty="0">
              <a:solidFill>
                <a:srgbClr val="0070C0"/>
              </a:solidFill>
            </a:endParaRPr>
          </a:p>
          <a:p>
            <a:pPr marL="0" indent="0">
              <a:buNone/>
            </a:pPr>
            <a:r>
              <a:rPr lang="en-US" dirty="0">
                <a:solidFill>
                  <a:srgbClr val="7030A0"/>
                </a:solidFill>
              </a:rPr>
              <a:t># Calculate Mean</a:t>
            </a:r>
            <a:endParaRPr lang="en-US" dirty="0">
              <a:solidFill>
                <a:srgbClr val="7030A0"/>
              </a:solidFill>
            </a:endParaRPr>
          </a:p>
          <a:p>
            <a:pPr marL="0" indent="0">
              <a:buNone/>
            </a:pPr>
            <a:r>
              <a:rPr lang="en-US" dirty="0"/>
              <a:t>    &gt;&gt;&gt; </a:t>
            </a:r>
            <a:r>
              <a:rPr lang="en-US" b="1" dirty="0" err="1">
                <a:solidFill>
                  <a:srgbClr val="C00000"/>
                </a:solidFill>
              </a:rPr>
              <a:t>dt_mean</a:t>
            </a:r>
            <a:r>
              <a:rPr lang="en-US" b="1" dirty="0">
                <a:solidFill>
                  <a:srgbClr val="C00000"/>
                </a:solidFill>
              </a:rPr>
              <a:t> = </a:t>
            </a:r>
            <a:r>
              <a:rPr lang="en-US" b="1" dirty="0" err="1">
                <a:solidFill>
                  <a:srgbClr val="C00000"/>
                </a:solidFill>
              </a:rPr>
              <a:t>np.mean</a:t>
            </a:r>
            <a:r>
              <a:rPr lang="en-US" b="1" dirty="0">
                <a:solidFill>
                  <a:srgbClr val="C00000"/>
                </a:solidFill>
              </a:rPr>
              <a:t>(data) ;</a:t>
            </a:r>
            <a:endParaRPr lang="en-US" b="1" dirty="0">
              <a:solidFill>
                <a:srgbClr val="C00000"/>
              </a:solidFill>
            </a:endParaRPr>
          </a:p>
          <a:p>
            <a:pPr marL="0" indent="0">
              <a:buNone/>
            </a:pPr>
            <a:r>
              <a:rPr lang="en-US" b="1" dirty="0">
                <a:solidFill>
                  <a:srgbClr val="C00000"/>
                </a:solidFill>
              </a:rPr>
              <a:t>           print ("</a:t>
            </a:r>
            <a:r>
              <a:rPr lang="en-US" b="1" dirty="0">
                <a:solidFill>
                  <a:srgbClr val="00B0F0"/>
                </a:solidFill>
              </a:rPr>
              <a:t>Mean</a:t>
            </a:r>
            <a:r>
              <a:rPr lang="en-US" b="1" dirty="0">
                <a:solidFill>
                  <a:srgbClr val="C00000"/>
                </a:solidFill>
              </a:rPr>
              <a:t> :",round(dt_mean,2))</a:t>
            </a:r>
            <a:endParaRPr lang="en-US" b="1" dirty="0">
              <a:solidFill>
                <a:srgbClr val="C00000"/>
              </a:solidFill>
            </a:endParaRPr>
          </a:p>
          <a:p>
            <a:pPr marL="0" indent="0">
              <a:buNone/>
            </a:pPr>
            <a:r>
              <a:rPr lang="en-US" dirty="0">
                <a:solidFill>
                  <a:srgbClr val="7030A0"/>
                </a:solidFill>
              </a:rPr>
              <a:t># Calculate Median</a:t>
            </a:r>
            <a:endParaRPr lang="en-US" dirty="0">
              <a:solidFill>
                <a:srgbClr val="7030A0"/>
              </a:solidFill>
            </a:endParaRPr>
          </a:p>
          <a:p>
            <a:pPr marL="0" indent="0">
              <a:buNone/>
            </a:pPr>
            <a:r>
              <a:rPr lang="en-US" dirty="0"/>
              <a:t>    &gt;&gt;&gt; </a:t>
            </a:r>
            <a:r>
              <a:rPr lang="en-US" b="1" dirty="0" err="1">
                <a:solidFill>
                  <a:srgbClr val="C00000"/>
                </a:solidFill>
              </a:rPr>
              <a:t>dt_median</a:t>
            </a:r>
            <a:r>
              <a:rPr lang="en-US" b="1" dirty="0">
                <a:solidFill>
                  <a:srgbClr val="C00000"/>
                </a:solidFill>
              </a:rPr>
              <a:t> = </a:t>
            </a:r>
            <a:r>
              <a:rPr lang="en-US" b="1" dirty="0" err="1">
                <a:solidFill>
                  <a:srgbClr val="C00000"/>
                </a:solidFill>
              </a:rPr>
              <a:t>np.median</a:t>
            </a:r>
            <a:r>
              <a:rPr lang="en-US" b="1" dirty="0">
                <a:solidFill>
                  <a:srgbClr val="C00000"/>
                </a:solidFill>
              </a:rPr>
              <a:t>(data) ;</a:t>
            </a:r>
            <a:endParaRPr lang="en-US" b="1" dirty="0">
              <a:solidFill>
                <a:srgbClr val="C00000"/>
              </a:solidFill>
            </a:endParaRPr>
          </a:p>
          <a:p>
            <a:pPr marL="0" indent="0">
              <a:buNone/>
            </a:pPr>
            <a:r>
              <a:rPr lang="en-US" b="1" dirty="0">
                <a:solidFill>
                  <a:srgbClr val="C00000"/>
                </a:solidFill>
              </a:rPr>
              <a:t>            print ("</a:t>
            </a:r>
            <a:r>
              <a:rPr lang="en-US" b="1" dirty="0">
                <a:solidFill>
                  <a:srgbClr val="00B0F0"/>
                </a:solidFill>
              </a:rPr>
              <a:t>Median</a:t>
            </a:r>
            <a:r>
              <a:rPr lang="en-US" b="1" dirty="0">
                <a:solidFill>
                  <a:srgbClr val="C00000"/>
                </a:solidFill>
              </a:rPr>
              <a:t> :",</a:t>
            </a:r>
            <a:r>
              <a:rPr lang="en-US" b="1" dirty="0" err="1">
                <a:solidFill>
                  <a:srgbClr val="C00000"/>
                </a:solidFill>
              </a:rPr>
              <a:t>dt_median</a:t>
            </a:r>
            <a:r>
              <a:rPr lang="en-US" b="1" dirty="0">
                <a:solidFill>
                  <a:srgbClr val="C00000"/>
                </a:solidFill>
              </a:rPr>
              <a:t>)</a:t>
            </a:r>
            <a:endParaRPr lang="en-US" b="1" dirty="0">
              <a:solidFill>
                <a:srgbClr val="C00000"/>
              </a:solidFill>
            </a:endParaRPr>
          </a:p>
          <a:p>
            <a:pPr marL="0" indent="0">
              <a:buNone/>
            </a:pPr>
            <a:r>
              <a:rPr lang="en-US" dirty="0">
                <a:solidFill>
                  <a:srgbClr val="7030A0"/>
                </a:solidFill>
              </a:rPr>
              <a:t># Calculate Mode</a:t>
            </a:r>
            <a:endParaRPr lang="en-US" dirty="0">
              <a:solidFill>
                <a:srgbClr val="7030A0"/>
              </a:solidFill>
            </a:endParaRPr>
          </a:p>
          <a:p>
            <a:pPr marL="0" indent="0">
              <a:buNone/>
            </a:pPr>
            <a:r>
              <a:rPr lang="en-US" dirty="0"/>
              <a:t>    &gt;&gt;&gt; </a:t>
            </a:r>
            <a:r>
              <a:rPr lang="en-US" b="1" dirty="0" err="1">
                <a:solidFill>
                  <a:srgbClr val="C00000"/>
                </a:solidFill>
              </a:rPr>
              <a:t>dt_mode</a:t>
            </a:r>
            <a:r>
              <a:rPr lang="en-US" b="1" dirty="0">
                <a:solidFill>
                  <a:srgbClr val="C00000"/>
                </a:solidFill>
              </a:rPr>
              <a:t> = </a:t>
            </a:r>
            <a:r>
              <a:rPr lang="en-US" b="1" dirty="0" err="1">
                <a:solidFill>
                  <a:srgbClr val="C00000"/>
                </a:solidFill>
              </a:rPr>
              <a:t>stats.mode</a:t>
            </a:r>
            <a:r>
              <a:rPr lang="en-US" b="1" dirty="0">
                <a:solidFill>
                  <a:srgbClr val="C00000"/>
                </a:solidFill>
              </a:rPr>
              <a:t>(data); </a:t>
            </a:r>
            <a:endParaRPr lang="en-US" b="1" dirty="0">
              <a:solidFill>
                <a:srgbClr val="C00000"/>
              </a:solidFill>
            </a:endParaRPr>
          </a:p>
          <a:p>
            <a:pPr marL="0" indent="0">
              <a:buNone/>
            </a:pPr>
            <a:r>
              <a:rPr lang="en-US" b="1" dirty="0">
                <a:solidFill>
                  <a:srgbClr val="C00000"/>
                </a:solidFill>
              </a:rPr>
              <a:t>            print ("</a:t>
            </a:r>
            <a:r>
              <a:rPr lang="en-US" b="1" dirty="0">
                <a:solidFill>
                  <a:srgbClr val="00B0F0"/>
                </a:solidFill>
              </a:rPr>
              <a:t>Mode</a:t>
            </a:r>
            <a:r>
              <a:rPr lang="en-US" b="1" dirty="0">
                <a:solidFill>
                  <a:srgbClr val="C00000"/>
                </a:solidFill>
              </a:rPr>
              <a:t> :",</a:t>
            </a:r>
            <a:r>
              <a:rPr lang="en-US" b="1" dirty="0" err="1">
                <a:solidFill>
                  <a:srgbClr val="C00000"/>
                </a:solidFill>
              </a:rPr>
              <a:t>dt_mode</a:t>
            </a:r>
            <a:r>
              <a:rPr lang="en-US" b="1" dirty="0">
                <a:solidFill>
                  <a:srgbClr val="C00000"/>
                </a:solidFill>
              </a:rPr>
              <a:t>[0][0])</a:t>
            </a:r>
            <a:endParaRPr lang="en-US" b="1" dirty="0">
              <a:solidFill>
                <a:srgbClr val="C00000"/>
              </a:solidFill>
            </a:endParaRPr>
          </a:p>
        </p:txBody>
      </p:sp>
      <p:pic>
        <p:nvPicPr>
          <p:cNvPr id="4" name="Picture 3"/>
          <p:cNvPicPr>
            <a:picLocks noChangeAspect="1"/>
          </p:cNvPicPr>
          <p:nvPr/>
        </p:nvPicPr>
        <p:blipFill>
          <a:blip r:embed="rId1"/>
          <a:stretch>
            <a:fillRect/>
          </a:stretch>
        </p:blipFill>
        <p:spPr>
          <a:xfrm>
            <a:off x="7186766" y="2876243"/>
            <a:ext cx="3619500" cy="1695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349" y="167148"/>
            <a:ext cx="10515600" cy="776288"/>
          </a:xfrm>
        </p:spPr>
        <p:txBody>
          <a:bodyPr/>
          <a:lstStyle/>
          <a:p>
            <a:r>
              <a:rPr lang="en-US" b="1" dirty="0"/>
              <a:t>R- Code (Mean, Median, and Mode)</a:t>
            </a:r>
            <a:endParaRPr lang="en-US" b="1" dirty="0"/>
          </a:p>
        </p:txBody>
      </p:sp>
      <p:sp>
        <p:nvSpPr>
          <p:cNvPr id="3" name="Content Placeholder 2"/>
          <p:cNvSpPr>
            <a:spLocks noGrp="1"/>
          </p:cNvSpPr>
          <p:nvPr>
            <p:ph idx="1"/>
          </p:nvPr>
        </p:nvSpPr>
        <p:spPr>
          <a:xfrm>
            <a:off x="570271" y="943436"/>
            <a:ext cx="11179277" cy="5408203"/>
          </a:xfrm>
        </p:spPr>
        <p:txBody>
          <a:bodyPr/>
          <a:lstStyle/>
          <a:p>
            <a:pPr marL="0" indent="0">
              <a:buNone/>
            </a:pPr>
            <a:r>
              <a:rPr lang="en-US" b="1" dirty="0">
                <a:solidFill>
                  <a:srgbClr val="7030A0"/>
                </a:solidFill>
              </a:rPr>
              <a:t>data &lt;- c(4,5,1,2,7,2,6,9,3)</a:t>
            </a:r>
            <a:endParaRPr lang="en-US" b="1" dirty="0">
              <a:solidFill>
                <a:srgbClr val="7030A0"/>
              </a:solidFill>
            </a:endParaRPr>
          </a:p>
          <a:p>
            <a:pPr marL="0" indent="0">
              <a:buNone/>
            </a:pPr>
            <a:r>
              <a:rPr lang="en-US" b="1" dirty="0" err="1">
                <a:solidFill>
                  <a:srgbClr val="C00000"/>
                </a:solidFill>
              </a:rPr>
              <a:t>dt_mean</a:t>
            </a:r>
            <a:r>
              <a:rPr lang="en-US" b="1" dirty="0">
                <a:solidFill>
                  <a:srgbClr val="C00000"/>
                </a:solidFill>
              </a:rPr>
              <a:t> = mean(data) ;</a:t>
            </a:r>
            <a:endParaRPr lang="en-US" b="1" dirty="0">
              <a:solidFill>
                <a:srgbClr val="C00000"/>
              </a:solidFill>
            </a:endParaRPr>
          </a:p>
          <a:p>
            <a:pPr marL="0" indent="0">
              <a:buNone/>
            </a:pPr>
            <a:r>
              <a:rPr lang="en-US" dirty="0"/>
              <a:t>     </a:t>
            </a:r>
            <a:r>
              <a:rPr lang="en-US" b="1" dirty="0">
                <a:solidFill>
                  <a:srgbClr val="C00000"/>
                </a:solidFill>
              </a:rPr>
              <a:t>print(round(dt_mean,2))</a:t>
            </a:r>
            <a:endParaRPr lang="en-US" b="1" dirty="0">
              <a:solidFill>
                <a:srgbClr val="C00000"/>
              </a:solidFill>
            </a:endParaRPr>
          </a:p>
          <a:p>
            <a:pPr marL="0" indent="0">
              <a:buNone/>
            </a:pPr>
            <a:r>
              <a:rPr lang="en-US" b="1" dirty="0" err="1">
                <a:solidFill>
                  <a:srgbClr val="FFC000"/>
                </a:solidFill>
              </a:rPr>
              <a:t>dt_median</a:t>
            </a:r>
            <a:r>
              <a:rPr lang="en-US" b="1" dirty="0">
                <a:solidFill>
                  <a:srgbClr val="FFC000"/>
                </a:solidFill>
              </a:rPr>
              <a:t> = median (data); </a:t>
            </a:r>
            <a:endParaRPr lang="en-US" b="1" dirty="0">
              <a:solidFill>
                <a:srgbClr val="FFC000"/>
              </a:solidFill>
            </a:endParaRPr>
          </a:p>
          <a:p>
            <a:pPr marL="0" indent="0">
              <a:buNone/>
            </a:pPr>
            <a:r>
              <a:rPr lang="en-US" dirty="0"/>
              <a:t>       </a:t>
            </a:r>
            <a:r>
              <a:rPr lang="en-US" b="1" dirty="0">
                <a:solidFill>
                  <a:srgbClr val="FFC000"/>
                </a:solidFill>
              </a:rPr>
              <a:t>print (</a:t>
            </a:r>
            <a:r>
              <a:rPr lang="en-US" b="1" dirty="0" err="1">
                <a:solidFill>
                  <a:srgbClr val="FFC000"/>
                </a:solidFill>
              </a:rPr>
              <a:t>dt_median</a:t>
            </a:r>
            <a:r>
              <a:rPr lang="en-US" b="1" dirty="0">
                <a:solidFill>
                  <a:srgbClr val="FFC000"/>
                </a:solidFill>
              </a:rPr>
              <a:t>)</a:t>
            </a:r>
            <a:endParaRPr lang="en-US" b="1" dirty="0">
              <a:solidFill>
                <a:srgbClr val="FFC000"/>
              </a:solidFill>
            </a:endParaRPr>
          </a:p>
          <a:p>
            <a:pPr marL="0" indent="0">
              <a:buNone/>
            </a:pPr>
            <a:r>
              <a:rPr lang="en-US" b="1" dirty="0" err="1">
                <a:solidFill>
                  <a:srgbClr val="00B0F0"/>
                </a:solidFill>
              </a:rPr>
              <a:t>func_mode</a:t>
            </a:r>
            <a:r>
              <a:rPr lang="en-US" b="1" dirty="0">
                <a:solidFill>
                  <a:srgbClr val="00B0F0"/>
                </a:solidFill>
              </a:rPr>
              <a:t> &lt;- function (</a:t>
            </a:r>
            <a:r>
              <a:rPr lang="en-US" b="1" dirty="0" err="1">
                <a:solidFill>
                  <a:srgbClr val="00B0F0"/>
                </a:solidFill>
              </a:rPr>
              <a:t>input_dt</a:t>
            </a:r>
            <a:r>
              <a:rPr lang="en-US" b="1" dirty="0">
                <a:solidFill>
                  <a:srgbClr val="00B0F0"/>
                </a:solidFill>
              </a:rPr>
              <a:t>)</a:t>
            </a:r>
            <a:endParaRPr lang="en-US" b="1" dirty="0">
              <a:solidFill>
                <a:srgbClr val="00B0F0"/>
              </a:solidFill>
            </a:endParaRPr>
          </a:p>
          <a:p>
            <a:pPr marL="0" indent="0">
              <a:buNone/>
            </a:pPr>
            <a:r>
              <a:rPr lang="en-US" b="1" dirty="0">
                <a:solidFill>
                  <a:srgbClr val="00B0F0"/>
                </a:solidFill>
              </a:rPr>
              <a:t> {</a:t>
            </a:r>
            <a:endParaRPr lang="en-US" b="1" dirty="0">
              <a:solidFill>
                <a:srgbClr val="00B0F0"/>
              </a:solidFill>
            </a:endParaRPr>
          </a:p>
          <a:p>
            <a:pPr marL="0" indent="0">
              <a:buNone/>
            </a:pPr>
            <a:r>
              <a:rPr lang="en-US" b="1" dirty="0" err="1">
                <a:solidFill>
                  <a:srgbClr val="00B0F0"/>
                </a:solidFill>
              </a:rPr>
              <a:t>unq</a:t>
            </a:r>
            <a:r>
              <a:rPr lang="en-US" b="1" dirty="0">
                <a:solidFill>
                  <a:srgbClr val="00B0F0"/>
                </a:solidFill>
              </a:rPr>
              <a:t> &lt;- unique(</a:t>
            </a:r>
            <a:r>
              <a:rPr lang="en-US" b="1" dirty="0" err="1">
                <a:solidFill>
                  <a:srgbClr val="00B0F0"/>
                </a:solidFill>
              </a:rPr>
              <a:t>input_dt</a:t>
            </a:r>
            <a:r>
              <a:rPr lang="en-US" b="1" dirty="0">
                <a:solidFill>
                  <a:srgbClr val="00B0F0"/>
                </a:solidFill>
              </a:rPr>
              <a:t>) </a:t>
            </a:r>
            <a:r>
              <a:rPr lang="en-US" b="1" dirty="0" err="1">
                <a:solidFill>
                  <a:srgbClr val="00B0F0"/>
                </a:solidFill>
              </a:rPr>
              <a:t>unq</a:t>
            </a:r>
            <a:r>
              <a:rPr lang="en-US" b="1" dirty="0">
                <a:solidFill>
                  <a:srgbClr val="00B0F0"/>
                </a:solidFill>
              </a:rPr>
              <a:t>[</a:t>
            </a:r>
            <a:r>
              <a:rPr lang="en-US" b="1" dirty="0" err="1">
                <a:solidFill>
                  <a:srgbClr val="00B0F0"/>
                </a:solidFill>
              </a:rPr>
              <a:t>which.max</a:t>
            </a:r>
            <a:r>
              <a:rPr lang="en-US" b="1" dirty="0">
                <a:solidFill>
                  <a:srgbClr val="00B0F0"/>
                </a:solidFill>
              </a:rPr>
              <a:t>(tabulate(match(</a:t>
            </a:r>
            <a:r>
              <a:rPr lang="en-US" b="1" dirty="0" err="1">
                <a:solidFill>
                  <a:srgbClr val="00B0F0"/>
                </a:solidFill>
              </a:rPr>
              <a:t>input_dt,unq</a:t>
            </a:r>
            <a:r>
              <a:rPr lang="en-US" b="1" dirty="0">
                <a:solidFill>
                  <a:srgbClr val="00B0F0"/>
                </a:solidFill>
              </a:rPr>
              <a:t>)))]</a:t>
            </a:r>
            <a:endParaRPr lang="en-US" b="1" dirty="0">
              <a:solidFill>
                <a:srgbClr val="00B0F0"/>
              </a:solidFill>
            </a:endParaRPr>
          </a:p>
          <a:p>
            <a:pPr marL="0" indent="0">
              <a:buNone/>
            </a:pPr>
            <a:r>
              <a:rPr lang="en-US" b="1" dirty="0">
                <a:solidFill>
                  <a:srgbClr val="00B0F0"/>
                </a:solidFill>
              </a:rPr>
              <a:t>}</a:t>
            </a:r>
            <a:endParaRPr lang="en-US" b="1" dirty="0">
              <a:solidFill>
                <a:srgbClr val="00B0F0"/>
              </a:solidFill>
            </a:endParaRPr>
          </a:p>
          <a:p>
            <a:pPr marL="0" indent="0">
              <a:buNone/>
            </a:pPr>
            <a:r>
              <a:rPr lang="en-US" b="1" dirty="0" err="1">
                <a:solidFill>
                  <a:srgbClr val="00B0F0"/>
                </a:solidFill>
              </a:rPr>
              <a:t>dt_mode</a:t>
            </a:r>
            <a:r>
              <a:rPr lang="en-US" b="1" dirty="0">
                <a:solidFill>
                  <a:srgbClr val="00B0F0"/>
                </a:solidFill>
              </a:rPr>
              <a:t> = </a:t>
            </a:r>
            <a:r>
              <a:rPr lang="en-US" b="1" dirty="0" err="1">
                <a:solidFill>
                  <a:srgbClr val="00B0F0"/>
                </a:solidFill>
              </a:rPr>
              <a:t>func_mode</a:t>
            </a:r>
            <a:r>
              <a:rPr lang="en-US" b="1" dirty="0">
                <a:solidFill>
                  <a:srgbClr val="00B0F0"/>
                </a:solidFill>
              </a:rPr>
              <a:t> (data); print (</a:t>
            </a:r>
            <a:r>
              <a:rPr lang="en-US" b="1" dirty="0" err="1">
                <a:solidFill>
                  <a:srgbClr val="00B0F0"/>
                </a:solidFill>
              </a:rPr>
              <a:t>dt_mode</a:t>
            </a:r>
            <a:r>
              <a:rPr lang="en-US" b="1" dirty="0">
                <a:solidFill>
                  <a:srgbClr val="00B0F0"/>
                </a:solidFill>
              </a:rPr>
              <a:t>)</a:t>
            </a:r>
            <a:endParaRPr lang="en-US" b="1" dirty="0">
              <a:solidFill>
                <a:srgbClr val="00B0F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Statistical Fundamentals and Terminologies </a:t>
            </a:r>
            <a:endParaRPr lang="en-US" dirty="0"/>
          </a:p>
        </p:txBody>
      </p:sp>
      <p:sp>
        <p:nvSpPr>
          <p:cNvPr id="3" name="Content Placeholder 2"/>
          <p:cNvSpPr>
            <a:spLocks noGrp="1"/>
          </p:cNvSpPr>
          <p:nvPr>
            <p:ph idx="1"/>
          </p:nvPr>
        </p:nvSpPr>
        <p:spPr/>
        <p:txBody>
          <a:bodyPr/>
          <a:lstStyle/>
          <a:p>
            <a:r>
              <a:rPr lang="en-US" b="1" dirty="0">
                <a:solidFill>
                  <a:srgbClr val="C00000"/>
                </a:solidFill>
              </a:rPr>
              <a:t>Measure of variation:</a:t>
            </a:r>
            <a:endParaRPr lang="en-US" b="1" dirty="0">
              <a:solidFill>
                <a:srgbClr val="C00000"/>
              </a:solidFill>
            </a:endParaRPr>
          </a:p>
          <a:p>
            <a:pPr marL="0" indent="0">
              <a:buNone/>
            </a:pPr>
            <a:r>
              <a:rPr lang="en-US" dirty="0"/>
              <a:t>                   Dispersion is the variation in the data and measures the inconsistencies in the value of variables in the data.</a:t>
            </a:r>
            <a:endParaRPr lang="en-US" dirty="0"/>
          </a:p>
          <a:p>
            <a:pPr marL="0" indent="0">
              <a:buNone/>
            </a:pPr>
            <a:r>
              <a:rPr lang="en-US" dirty="0"/>
              <a:t>                   Dispersion actually provides an idea about the spread rather than central values.</a:t>
            </a:r>
            <a:endParaRPr lang="en-US" dirty="0"/>
          </a:p>
          <a:p>
            <a:pPr marL="0" indent="0">
              <a:buNone/>
            </a:pPr>
            <a:endParaRPr lang="en-US" dirty="0"/>
          </a:p>
          <a:p>
            <a:r>
              <a:rPr lang="en-US" b="1" dirty="0">
                <a:solidFill>
                  <a:srgbClr val="C00000"/>
                </a:solidFill>
              </a:rPr>
              <a:t>Range:</a:t>
            </a:r>
            <a:endParaRPr lang="en-US" b="1" dirty="0">
              <a:solidFill>
                <a:srgbClr val="C00000"/>
              </a:solidFill>
            </a:endParaRPr>
          </a:p>
          <a:p>
            <a:pPr marL="0" indent="0">
              <a:buNone/>
            </a:pPr>
            <a:r>
              <a:rPr lang="en-US" dirty="0"/>
              <a:t>           This is the difference between the maximum and minimum of the value.</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451" y="158649"/>
            <a:ext cx="10515600" cy="745920"/>
          </a:xfrm>
        </p:spPr>
        <p:txBody>
          <a:bodyPr/>
          <a:lstStyle/>
          <a:p>
            <a:r>
              <a:rPr lang="en-US" b="1" dirty="0">
                <a:solidFill>
                  <a:srgbClr val="FF0000"/>
                </a:solidFill>
              </a:rPr>
              <a:t>Statistical Fundamentals and Terminologies </a:t>
            </a:r>
            <a:endParaRPr lang="en-US" dirty="0"/>
          </a:p>
        </p:txBody>
      </p:sp>
      <p:sp>
        <p:nvSpPr>
          <p:cNvPr id="3" name="Content Placeholder 2"/>
          <p:cNvSpPr>
            <a:spLocks noGrp="1"/>
          </p:cNvSpPr>
          <p:nvPr>
            <p:ph idx="1"/>
          </p:nvPr>
        </p:nvSpPr>
        <p:spPr>
          <a:xfrm>
            <a:off x="511277" y="983226"/>
            <a:ext cx="11139949" cy="5742039"/>
          </a:xfrm>
        </p:spPr>
        <p:txBody>
          <a:bodyPr>
            <a:normAutofit/>
          </a:bodyPr>
          <a:lstStyle/>
          <a:p>
            <a:r>
              <a:rPr lang="en-US" b="1" dirty="0">
                <a:solidFill>
                  <a:srgbClr val="C00000"/>
                </a:solidFill>
              </a:rPr>
              <a:t>Variance: </a:t>
            </a:r>
            <a:endParaRPr lang="en-US" b="1" dirty="0">
              <a:solidFill>
                <a:srgbClr val="C00000"/>
              </a:solidFill>
            </a:endParaRPr>
          </a:p>
          <a:p>
            <a:pPr marL="0" indent="0">
              <a:buNone/>
            </a:pPr>
            <a:r>
              <a:rPr lang="en-US" b="1" dirty="0">
                <a:solidFill>
                  <a:srgbClr val="C00000"/>
                </a:solidFill>
              </a:rPr>
              <a:t>           </a:t>
            </a:r>
            <a:r>
              <a:rPr lang="en-US" dirty="0"/>
              <a:t>This is the mean of squared deviations from the mean (xi = data</a:t>
            </a:r>
            <a:endParaRPr lang="en-US" dirty="0"/>
          </a:p>
          <a:p>
            <a:pPr marL="0" indent="0">
              <a:buNone/>
            </a:pPr>
            <a:r>
              <a:rPr lang="en-US" dirty="0"/>
              <a:t>points, μ = mean of the data, N = number of data points). </a:t>
            </a:r>
            <a:endParaRPr lang="en-US" dirty="0"/>
          </a:p>
          <a:p>
            <a:pPr marL="0" indent="0">
              <a:buNone/>
            </a:pPr>
            <a:r>
              <a:rPr lang="en-US" dirty="0"/>
              <a:t>           The dimension of variance is the square of the actual values. </a:t>
            </a:r>
            <a:endParaRPr lang="en-US" dirty="0"/>
          </a:p>
          <a:p>
            <a:pPr marL="0" indent="0">
              <a:buNone/>
            </a:pPr>
            <a:r>
              <a:rPr lang="en-US" dirty="0"/>
              <a:t>           The reason to use the denominator </a:t>
            </a:r>
            <a:r>
              <a:rPr lang="en-US" b="1" dirty="0"/>
              <a:t>N-1</a:t>
            </a:r>
            <a:r>
              <a:rPr lang="en-US" dirty="0"/>
              <a:t> for a sample instead of</a:t>
            </a:r>
            <a:r>
              <a:rPr lang="en-US" b="1" dirty="0"/>
              <a:t> N </a:t>
            </a:r>
            <a:r>
              <a:rPr lang="en-US" dirty="0"/>
              <a:t>in the population is due to the degree of freedom.</a:t>
            </a:r>
            <a:endParaRPr lang="en-US" dirty="0"/>
          </a:p>
          <a:p>
            <a:pPr marL="0" indent="0">
              <a:buNone/>
            </a:pPr>
            <a:r>
              <a:rPr lang="en-US" dirty="0"/>
              <a:t>           </a:t>
            </a:r>
            <a:r>
              <a:rPr lang="en-US" b="1" dirty="0"/>
              <a:t>1 </a:t>
            </a:r>
            <a:r>
              <a:rPr lang="en-US" dirty="0"/>
              <a:t>degree of freedom lost in a sample by the time of calculating variance is  due to extraction of substitution of sample:</a:t>
            </a:r>
            <a:endParaRPr lang="en-US" dirty="0"/>
          </a:p>
        </p:txBody>
      </p:sp>
      <p:pic>
        <p:nvPicPr>
          <p:cNvPr id="4" name="Picture 3"/>
          <p:cNvPicPr>
            <a:picLocks noChangeAspect="1"/>
          </p:cNvPicPr>
          <p:nvPr/>
        </p:nvPicPr>
        <p:blipFill>
          <a:blip r:embed="rId1"/>
          <a:stretch>
            <a:fillRect/>
          </a:stretch>
        </p:blipFill>
        <p:spPr>
          <a:xfrm>
            <a:off x="1447338" y="5059619"/>
            <a:ext cx="8963025" cy="11239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026" y="178977"/>
            <a:ext cx="10515600" cy="647598"/>
          </a:xfrm>
        </p:spPr>
        <p:txBody>
          <a:bodyPr>
            <a:normAutofit fontScale="90000"/>
          </a:bodyPr>
          <a:lstStyle/>
          <a:p>
            <a:pPr algn="ctr"/>
            <a:r>
              <a:rPr lang="en-US" b="1" dirty="0">
                <a:solidFill>
                  <a:srgbClr val="FF0000"/>
                </a:solidFill>
              </a:rPr>
              <a:t>Statistical Fundamentals and Terminologies </a:t>
            </a:r>
            <a:endParaRPr lang="en-US" dirty="0"/>
          </a:p>
        </p:txBody>
      </p:sp>
      <p:sp>
        <p:nvSpPr>
          <p:cNvPr id="3" name="Content Placeholder 2"/>
          <p:cNvSpPr>
            <a:spLocks noGrp="1"/>
          </p:cNvSpPr>
          <p:nvPr>
            <p:ph idx="1"/>
          </p:nvPr>
        </p:nvSpPr>
        <p:spPr>
          <a:xfrm>
            <a:off x="698091" y="1347019"/>
            <a:ext cx="11090786" cy="4829944"/>
          </a:xfrm>
        </p:spPr>
        <p:txBody>
          <a:bodyPr/>
          <a:lstStyle/>
          <a:p>
            <a:r>
              <a:rPr lang="en-US" b="1" dirty="0">
                <a:solidFill>
                  <a:srgbClr val="C00000"/>
                </a:solidFill>
              </a:rPr>
              <a:t>Standard deviation: </a:t>
            </a:r>
            <a:endParaRPr lang="en-US" b="1" dirty="0">
              <a:solidFill>
                <a:srgbClr val="C00000"/>
              </a:solidFill>
            </a:endParaRPr>
          </a:p>
          <a:p>
            <a:pPr marL="0" indent="0">
              <a:buNone/>
            </a:pPr>
            <a:r>
              <a:rPr lang="en-US" b="1" dirty="0">
                <a:solidFill>
                  <a:srgbClr val="C00000"/>
                </a:solidFill>
              </a:rPr>
              <a:t>	</a:t>
            </a:r>
            <a:r>
              <a:rPr lang="en-US" dirty="0"/>
              <a:t>This is the square root of variance. </a:t>
            </a:r>
            <a:endParaRPr lang="en-US" dirty="0"/>
          </a:p>
          <a:p>
            <a:pPr marL="0" indent="0">
              <a:buNone/>
            </a:pPr>
            <a:r>
              <a:rPr lang="en-US" dirty="0"/>
              <a:t>	By applying the square root on variance, we measure the dispersion with respect to the original variable rather than square of the dimension:</a:t>
            </a:r>
            <a:endParaRPr lang="en-US" dirty="0"/>
          </a:p>
        </p:txBody>
      </p:sp>
      <p:pic>
        <p:nvPicPr>
          <p:cNvPr id="4" name="Picture 3"/>
          <p:cNvPicPr>
            <a:picLocks noChangeAspect="1"/>
          </p:cNvPicPr>
          <p:nvPr/>
        </p:nvPicPr>
        <p:blipFill>
          <a:blip r:embed="rId1"/>
          <a:stretch>
            <a:fillRect/>
          </a:stretch>
        </p:blipFill>
        <p:spPr>
          <a:xfrm>
            <a:off x="323850" y="3617042"/>
            <a:ext cx="11544300" cy="1295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536" y="178313"/>
            <a:ext cx="10515600" cy="568940"/>
          </a:xfrm>
        </p:spPr>
        <p:txBody>
          <a:bodyPr>
            <a:normAutofit fontScale="90000"/>
          </a:bodyPr>
          <a:lstStyle/>
          <a:p>
            <a:pPr algn="ctr"/>
            <a:r>
              <a:rPr lang="en-US" b="1" dirty="0">
                <a:solidFill>
                  <a:srgbClr val="FF0000"/>
                </a:solidFill>
              </a:rPr>
              <a:t>Statistical Fundamentals and Terminologies </a:t>
            </a:r>
            <a:endParaRPr lang="en-US" dirty="0"/>
          </a:p>
        </p:txBody>
      </p:sp>
      <p:sp>
        <p:nvSpPr>
          <p:cNvPr id="3" name="Content Placeholder 2"/>
          <p:cNvSpPr>
            <a:spLocks noGrp="1"/>
          </p:cNvSpPr>
          <p:nvPr>
            <p:ph idx="1"/>
          </p:nvPr>
        </p:nvSpPr>
        <p:spPr>
          <a:xfrm>
            <a:off x="358980" y="474693"/>
            <a:ext cx="11474245" cy="5545394"/>
          </a:xfrm>
        </p:spPr>
        <p:txBody>
          <a:bodyPr>
            <a:normAutofit lnSpcReduction="10000"/>
          </a:bodyPr>
          <a:lstStyle/>
          <a:p>
            <a:r>
              <a:rPr lang="en-US" b="1" dirty="0">
                <a:solidFill>
                  <a:srgbClr val="C00000"/>
                </a:solidFill>
              </a:rPr>
              <a:t>Quantiles:</a:t>
            </a:r>
            <a:endParaRPr lang="en-US" b="1" dirty="0">
              <a:solidFill>
                <a:srgbClr val="C00000"/>
              </a:solidFill>
            </a:endParaRPr>
          </a:p>
          <a:p>
            <a:pPr marL="0" indent="0">
              <a:buNone/>
            </a:pPr>
            <a:r>
              <a:rPr lang="en-US" dirty="0">
                <a:solidFill>
                  <a:srgbClr val="C00000"/>
                </a:solidFill>
              </a:rPr>
              <a:t>      </a:t>
            </a:r>
            <a:r>
              <a:rPr lang="en-US" dirty="0"/>
              <a:t>These are simply </a:t>
            </a:r>
            <a:r>
              <a:rPr lang="en-US" b="1" dirty="0">
                <a:solidFill>
                  <a:srgbClr val="92D050"/>
                </a:solidFill>
              </a:rPr>
              <a:t>identical fragments </a:t>
            </a:r>
            <a:r>
              <a:rPr lang="en-US" dirty="0"/>
              <a:t>of the data. </a:t>
            </a:r>
            <a:endParaRPr lang="en-US" dirty="0"/>
          </a:p>
          <a:p>
            <a:pPr marL="0" indent="0">
              <a:buNone/>
            </a:pPr>
            <a:r>
              <a:rPr lang="en-US" dirty="0"/>
              <a:t>      Quantiles cover percentiles, deciles, quartiles, and so on. </a:t>
            </a:r>
            <a:endParaRPr lang="en-US" dirty="0"/>
          </a:p>
          <a:p>
            <a:pPr marL="0" indent="0">
              <a:buNone/>
            </a:pPr>
            <a:r>
              <a:rPr lang="en-US" dirty="0"/>
              <a:t>      These measures are calculated after arranging the data in ascending order.</a:t>
            </a:r>
            <a:endParaRPr lang="en-US" dirty="0"/>
          </a:p>
          <a:p>
            <a:pPr lvl="1">
              <a:buFont typeface="Wingdings" panose="05000000000000000000" pitchFamily="2" charset="2"/>
              <a:buChar char="ü"/>
            </a:pPr>
            <a:r>
              <a:rPr lang="en-US" b="1" dirty="0">
                <a:solidFill>
                  <a:srgbClr val="00B0F0"/>
                </a:solidFill>
              </a:rPr>
              <a:t> Percentile</a:t>
            </a:r>
            <a:r>
              <a:rPr lang="en-US" dirty="0">
                <a:solidFill>
                  <a:srgbClr val="00B0F0"/>
                </a:solidFill>
              </a:rPr>
              <a:t>: </a:t>
            </a:r>
            <a:endParaRPr lang="en-US" dirty="0">
              <a:solidFill>
                <a:srgbClr val="00B0F0"/>
              </a:solidFill>
            </a:endParaRPr>
          </a:p>
          <a:p>
            <a:pPr marL="0" indent="0">
              <a:buNone/>
            </a:pPr>
            <a:r>
              <a:rPr lang="en-US" dirty="0"/>
              <a:t>	      This is nothing but the percentage of data points below the</a:t>
            </a:r>
            <a:endParaRPr lang="en-US" dirty="0"/>
          </a:p>
          <a:p>
            <a:pPr marL="0" indent="0">
              <a:buNone/>
            </a:pPr>
            <a:r>
              <a:rPr lang="en-US" dirty="0"/>
              <a:t>                  value of the original whole data. The median is the 50th percentile,      </a:t>
            </a:r>
            <a:endParaRPr lang="en-US" dirty="0"/>
          </a:p>
          <a:p>
            <a:pPr marL="0" indent="0">
              <a:buNone/>
            </a:pPr>
            <a:r>
              <a:rPr lang="en-US" dirty="0"/>
              <a:t>                  as the number of data points below the median is about 50 percent        </a:t>
            </a:r>
            <a:endParaRPr lang="en-US" dirty="0"/>
          </a:p>
          <a:p>
            <a:pPr marL="0" indent="0">
              <a:buNone/>
            </a:pPr>
            <a:r>
              <a:rPr lang="en-US" dirty="0"/>
              <a:t>                  of the data.</a:t>
            </a:r>
            <a:endParaRPr lang="en-US" dirty="0"/>
          </a:p>
          <a:p>
            <a:pPr lvl="1">
              <a:buFont typeface="Wingdings" panose="05000000000000000000" pitchFamily="2" charset="2"/>
              <a:buChar char="ü"/>
            </a:pPr>
            <a:r>
              <a:rPr lang="en-US" b="1" dirty="0">
                <a:solidFill>
                  <a:srgbClr val="00B0F0"/>
                </a:solidFill>
              </a:rPr>
              <a:t>Decile</a:t>
            </a:r>
            <a:r>
              <a:rPr lang="en-US" dirty="0">
                <a:solidFill>
                  <a:srgbClr val="00B0F0"/>
                </a:solidFill>
              </a:rPr>
              <a:t>:</a:t>
            </a:r>
            <a:endParaRPr lang="en-US" dirty="0">
              <a:solidFill>
                <a:srgbClr val="00B0F0"/>
              </a:solidFill>
            </a:endParaRPr>
          </a:p>
          <a:p>
            <a:pPr marL="0" indent="0">
              <a:buNone/>
            </a:pPr>
            <a:r>
              <a:rPr lang="en-US" dirty="0"/>
              <a:t>                  This is 10th percentile, which means the number of data points below the decile is 10 percent of the whole data.</a:t>
            </a:r>
            <a:endParaRPr lang="en-US" dirty="0">
              <a:solidFill>
                <a:srgbClr val="C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755" y="68826"/>
            <a:ext cx="10515600" cy="1159746"/>
          </a:xfrm>
        </p:spPr>
        <p:txBody>
          <a:bodyPr>
            <a:normAutofit/>
          </a:bodyPr>
          <a:lstStyle/>
          <a:p>
            <a:pPr algn="ctr"/>
            <a:r>
              <a:rPr lang="en-US" sz="3600" b="1" dirty="0">
                <a:solidFill>
                  <a:srgbClr val="FF0000"/>
                </a:solidFill>
                <a:latin typeface="Azonix" pitchFamily="50" charset="0"/>
              </a:rPr>
              <a:t>2. </a:t>
            </a:r>
            <a:r>
              <a:rPr lang="en-US" sz="3600" b="1" dirty="0">
                <a:solidFill>
                  <a:srgbClr val="00B0F0"/>
                </a:solidFill>
                <a:latin typeface="Azonix" pitchFamily="50" charset="0"/>
              </a:rPr>
              <a:t>Statistical terminology </a:t>
            </a:r>
            <a:r>
              <a:rPr lang="en-US" sz="3600" b="1" dirty="0">
                <a:solidFill>
                  <a:srgbClr val="FF0000"/>
                </a:solidFill>
                <a:latin typeface="Azonix" pitchFamily="50" charset="0"/>
              </a:rPr>
              <a:t>for </a:t>
            </a:r>
            <a:r>
              <a:rPr lang="en-US" sz="3600" b="1" dirty="0">
                <a:solidFill>
                  <a:srgbClr val="00B050"/>
                </a:solidFill>
                <a:latin typeface="Azonix" pitchFamily="50" charset="0"/>
              </a:rPr>
              <a:t>model building</a:t>
            </a:r>
            <a:r>
              <a:rPr lang="en-US" sz="3600" b="1" dirty="0">
                <a:solidFill>
                  <a:srgbClr val="FF0000"/>
                </a:solidFill>
                <a:latin typeface="Azonix" pitchFamily="50" charset="0"/>
              </a:rPr>
              <a:t> and </a:t>
            </a:r>
            <a:r>
              <a:rPr lang="en-US" sz="3600" b="1" dirty="0">
                <a:solidFill>
                  <a:srgbClr val="00B050"/>
                </a:solidFill>
                <a:latin typeface="Azonix" pitchFamily="50" charset="0"/>
              </a:rPr>
              <a:t>validation</a:t>
            </a:r>
            <a:endParaRPr lang="en-US" sz="3600" b="1" dirty="0">
              <a:solidFill>
                <a:srgbClr val="FF0000"/>
              </a:solidFill>
              <a:latin typeface="Azonix" pitchFamily="50" charset="0"/>
            </a:endParaRPr>
          </a:p>
        </p:txBody>
      </p:sp>
      <p:sp>
        <p:nvSpPr>
          <p:cNvPr id="3" name="Content Placeholder 2"/>
          <p:cNvSpPr>
            <a:spLocks noGrp="1"/>
          </p:cNvSpPr>
          <p:nvPr>
            <p:ph idx="1"/>
          </p:nvPr>
        </p:nvSpPr>
        <p:spPr>
          <a:xfrm>
            <a:off x="673940" y="495147"/>
            <a:ext cx="10844980" cy="5536022"/>
          </a:xfrm>
        </p:spPr>
        <p:txBody>
          <a:bodyPr>
            <a:normAutofit/>
          </a:bodyPr>
          <a:lstStyle/>
          <a:p>
            <a:pPr marL="0" indent="0">
              <a:buNone/>
            </a:pPr>
            <a:r>
              <a:rPr lang="en-US" b="1" dirty="0">
                <a:solidFill>
                  <a:srgbClr val="0070C0"/>
                </a:solidFill>
              </a:rPr>
              <a:t>What is Statistics?</a:t>
            </a:r>
            <a:endParaRPr lang="en-US" b="1" dirty="0">
              <a:solidFill>
                <a:srgbClr val="0070C0"/>
              </a:solidFill>
            </a:endParaRPr>
          </a:p>
          <a:p>
            <a:pPr marL="0" indent="0" algn="just">
              <a:buNone/>
            </a:pPr>
            <a:r>
              <a:rPr lang="en-US" dirty="0"/>
              <a:t>           	Statistics is the branch of mathematics dealing with the collection, analysis, interpretation, presentation, and organization of numerical data.</a:t>
            </a:r>
            <a:endParaRPr lang="en-US" dirty="0"/>
          </a:p>
          <a:p>
            <a:pPr marL="0" indent="0" algn="just">
              <a:buNone/>
            </a:pPr>
            <a:r>
              <a:rPr lang="en-US" dirty="0"/>
              <a:t>Statistics </a:t>
            </a:r>
            <a:r>
              <a:rPr lang="en-US" dirty="0" err="1"/>
              <a:t>Subbrances</a:t>
            </a:r>
            <a:r>
              <a:rPr lang="en-US" dirty="0"/>
              <a:t>?</a:t>
            </a:r>
            <a:endParaRPr lang="en-US" dirty="0"/>
          </a:p>
          <a:p>
            <a:pPr marL="0" indent="0" algn="just">
              <a:buNone/>
            </a:pPr>
            <a:r>
              <a:rPr lang="en-US" b="1" dirty="0">
                <a:solidFill>
                  <a:srgbClr val="7030A0"/>
                </a:solidFill>
              </a:rPr>
              <a:t>    a.) Description Statistics – (Summarize data)</a:t>
            </a:r>
            <a:endParaRPr lang="en-US" b="1" dirty="0">
              <a:solidFill>
                <a:srgbClr val="7030A0"/>
              </a:solidFill>
            </a:endParaRPr>
          </a:p>
          <a:p>
            <a:pPr marL="0" indent="0">
              <a:buNone/>
            </a:pPr>
            <a:r>
              <a:rPr lang="en-US" dirty="0"/>
              <a:t>	-Mean, standard deviation for continuous data types (age),       </a:t>
            </a:r>
            <a:endParaRPr lang="en-US" dirty="0"/>
          </a:p>
          <a:p>
            <a:pPr marL="0" indent="0">
              <a:buNone/>
            </a:pPr>
            <a:r>
              <a:rPr lang="en-US" dirty="0"/>
              <a:t>           -Frequency and percentage are useful for categorical data (gender).</a:t>
            </a:r>
            <a:endParaRPr lang="en-US" dirty="0"/>
          </a:p>
          <a:p>
            <a:pPr marL="0" indent="0" algn="just">
              <a:buNone/>
            </a:pPr>
            <a:r>
              <a:rPr lang="en-US" b="1" dirty="0">
                <a:solidFill>
                  <a:srgbClr val="7030A0"/>
                </a:solidFill>
              </a:rPr>
              <a:t>    b.) Inferential Statistics </a:t>
            </a:r>
            <a:endParaRPr lang="en-US" b="1" dirty="0">
              <a:solidFill>
                <a:srgbClr val="7030A0"/>
              </a:solidFill>
            </a:endParaRPr>
          </a:p>
          <a:p>
            <a:pPr marL="0" indent="0">
              <a:buNone/>
            </a:pPr>
            <a:r>
              <a:rPr lang="en-US" dirty="0"/>
              <a:t>          - Every time collection of the entire data is impossible</a:t>
            </a:r>
            <a:endParaRPr lang="en-US" dirty="0"/>
          </a:p>
          <a:p>
            <a:pPr marL="0" indent="0">
              <a:buNone/>
            </a:pPr>
            <a:r>
              <a:rPr lang="en-US" dirty="0"/>
              <a:t>          - Hence a subset of the data points is collected, also called a sample, and conclusions about the entire population will be drawn</a:t>
            </a:r>
            <a:endParaRPr lang="en-US"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b="1" dirty="0">
                <a:solidFill>
                  <a:srgbClr val="FF0000"/>
                </a:solidFill>
              </a:rPr>
              <a:t>Statistical Fundamentals and Terminologies </a:t>
            </a:r>
            <a:endParaRPr lang="en-US" dirty="0"/>
          </a:p>
        </p:txBody>
      </p:sp>
      <p:sp>
        <p:nvSpPr>
          <p:cNvPr id="3" name="Content Placeholder 2"/>
          <p:cNvSpPr>
            <a:spLocks noGrp="1"/>
          </p:cNvSpPr>
          <p:nvPr>
            <p:ph idx="1"/>
          </p:nvPr>
        </p:nvSpPr>
        <p:spPr>
          <a:xfrm>
            <a:off x="432619" y="1288026"/>
            <a:ext cx="11287433" cy="5309419"/>
          </a:xfrm>
        </p:spPr>
        <p:txBody>
          <a:bodyPr>
            <a:normAutofit/>
          </a:bodyPr>
          <a:lstStyle/>
          <a:p>
            <a:pPr lvl="1">
              <a:buFont typeface="Wingdings" panose="05000000000000000000" pitchFamily="2" charset="2"/>
              <a:buChar char="ü"/>
            </a:pPr>
            <a:r>
              <a:rPr lang="en-US" sz="2800" b="1" dirty="0">
                <a:solidFill>
                  <a:srgbClr val="00B0F0"/>
                </a:solidFill>
              </a:rPr>
              <a:t>Quartile</a:t>
            </a:r>
            <a:r>
              <a:rPr lang="en-US" sz="2800" dirty="0">
                <a:solidFill>
                  <a:srgbClr val="00B0F0"/>
                </a:solidFill>
              </a:rPr>
              <a:t>: </a:t>
            </a:r>
            <a:endParaRPr lang="en-US" sz="2800" dirty="0">
              <a:solidFill>
                <a:srgbClr val="00B0F0"/>
              </a:solidFill>
            </a:endParaRPr>
          </a:p>
          <a:p>
            <a:pPr marL="457200" lvl="1" indent="0">
              <a:buNone/>
            </a:pPr>
            <a:r>
              <a:rPr lang="en-US" sz="2800" dirty="0"/>
              <a:t>              This is one-fourth of the data, and also is the 25th percentile. The first quartile is 25 percent of the data, the second quartile is 50 percent of the data, the third quartile is 75 percent of the data. The second quartile is also known as the median or 50th percentile or 5</a:t>
            </a:r>
            <a:r>
              <a:rPr lang="en-US" sz="2800" baseline="30000" dirty="0"/>
              <a:t>th</a:t>
            </a:r>
            <a:r>
              <a:rPr lang="en-US" sz="2800" dirty="0"/>
              <a:t> decile.</a:t>
            </a:r>
            <a:endParaRPr lang="en-US" sz="2800" dirty="0"/>
          </a:p>
          <a:p>
            <a:pPr marL="457200" lvl="1" indent="0">
              <a:buNone/>
            </a:pPr>
            <a:endParaRPr lang="en-US" sz="2800" dirty="0"/>
          </a:p>
          <a:p>
            <a:pPr lvl="1">
              <a:buFont typeface="Wingdings" panose="05000000000000000000" pitchFamily="2" charset="2"/>
              <a:buChar char="ü"/>
            </a:pPr>
            <a:r>
              <a:rPr lang="en-US" sz="2800" b="1" dirty="0">
                <a:solidFill>
                  <a:srgbClr val="00B0F0"/>
                </a:solidFill>
              </a:rPr>
              <a:t>Interquartile range</a:t>
            </a:r>
            <a:r>
              <a:rPr lang="en-US" sz="2800" dirty="0">
                <a:solidFill>
                  <a:srgbClr val="00B0F0"/>
                </a:solidFill>
              </a:rPr>
              <a:t>:</a:t>
            </a:r>
            <a:endParaRPr lang="en-US" sz="2800" dirty="0">
              <a:solidFill>
                <a:srgbClr val="00B0F0"/>
              </a:solidFill>
            </a:endParaRPr>
          </a:p>
          <a:p>
            <a:pPr marL="457200" lvl="1" indent="0">
              <a:buNone/>
            </a:pPr>
            <a:r>
              <a:rPr lang="en-US" sz="2800" dirty="0"/>
              <a:t>              This is the difference between the third quartile and first quartile. It is effective in identifying outliers in data. The interquartile range describes the middle 50 percent of the data points.</a:t>
            </a:r>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1559"/>
          </a:xfrm>
        </p:spPr>
        <p:txBody>
          <a:bodyPr/>
          <a:lstStyle/>
          <a:p>
            <a:pPr algn="ctr"/>
            <a:r>
              <a:rPr lang="en-US" b="1" dirty="0">
                <a:solidFill>
                  <a:srgbClr val="00B0F0"/>
                </a:solidFill>
              </a:rPr>
              <a:t>Representation of Quantile </a:t>
            </a:r>
            <a:endParaRPr lang="en-US" b="1" dirty="0">
              <a:solidFill>
                <a:srgbClr val="00B0F0"/>
              </a:solidFill>
            </a:endParaRPr>
          </a:p>
        </p:txBody>
      </p:sp>
      <p:pic>
        <p:nvPicPr>
          <p:cNvPr id="4" name="Picture 3"/>
          <p:cNvPicPr>
            <a:picLocks noChangeAspect="1"/>
          </p:cNvPicPr>
          <p:nvPr/>
        </p:nvPicPr>
        <p:blipFill>
          <a:blip r:embed="rId1"/>
          <a:stretch>
            <a:fillRect/>
          </a:stretch>
        </p:blipFill>
        <p:spPr>
          <a:xfrm>
            <a:off x="3461493" y="1366684"/>
            <a:ext cx="4690648" cy="516731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607"/>
            <a:ext cx="10515600" cy="511329"/>
          </a:xfrm>
        </p:spPr>
        <p:txBody>
          <a:bodyPr>
            <a:normAutofit fontScale="90000"/>
          </a:bodyPr>
          <a:lstStyle/>
          <a:p>
            <a:r>
              <a:rPr lang="en-US" b="1" dirty="0"/>
              <a:t>Python Code- </a:t>
            </a:r>
            <a:r>
              <a:rPr lang="en-US" b="1" dirty="0">
                <a:solidFill>
                  <a:srgbClr val="FF0000"/>
                </a:solidFill>
              </a:rPr>
              <a:t>Quantiles</a:t>
            </a:r>
            <a:r>
              <a:rPr lang="en-US" dirty="0">
                <a:solidFill>
                  <a:srgbClr val="FF0000"/>
                </a:solidFill>
              </a:rPr>
              <a:t> </a:t>
            </a:r>
            <a:endParaRPr lang="en-US" dirty="0">
              <a:solidFill>
                <a:srgbClr val="FF0000"/>
              </a:solidFill>
            </a:endParaRPr>
          </a:p>
        </p:txBody>
      </p:sp>
      <p:sp>
        <p:nvSpPr>
          <p:cNvPr id="3" name="Content Placeholder 2"/>
          <p:cNvSpPr>
            <a:spLocks noGrp="1"/>
          </p:cNvSpPr>
          <p:nvPr>
            <p:ph idx="1"/>
          </p:nvPr>
        </p:nvSpPr>
        <p:spPr>
          <a:xfrm>
            <a:off x="216330" y="533318"/>
            <a:ext cx="11759381" cy="5791200"/>
          </a:xfrm>
        </p:spPr>
        <p:txBody>
          <a:bodyPr>
            <a:normAutofit/>
          </a:bodyPr>
          <a:lstStyle/>
          <a:p>
            <a:pPr marL="0" indent="0">
              <a:buNone/>
            </a:pPr>
            <a:r>
              <a:rPr lang="en-US" dirty="0"/>
              <a:t>&gt;&gt;&gt; from statistics import variance, </a:t>
            </a:r>
            <a:r>
              <a:rPr lang="en-US" dirty="0" err="1"/>
              <a:t>stdev</a:t>
            </a:r>
            <a:endParaRPr lang="en-US" dirty="0"/>
          </a:p>
          <a:p>
            <a:pPr marL="0" indent="0">
              <a:buNone/>
            </a:pPr>
            <a:r>
              <a:rPr lang="en-US" dirty="0"/>
              <a:t>&gt;&gt;&gt; </a:t>
            </a:r>
            <a:r>
              <a:rPr lang="en-US" dirty="0" err="1"/>
              <a:t>game_points</a:t>
            </a:r>
            <a:r>
              <a:rPr lang="en-US" dirty="0"/>
              <a:t> = </a:t>
            </a:r>
            <a:r>
              <a:rPr lang="en-US" dirty="0" err="1"/>
              <a:t>np.array</a:t>
            </a:r>
            <a:r>
              <a:rPr lang="en-US" dirty="0"/>
              <a:t>([35,56,43,59,63,79,35,41,64,43,93,60,77,24,82])</a:t>
            </a:r>
            <a:endParaRPr lang="en-US" dirty="0"/>
          </a:p>
          <a:p>
            <a:pPr marL="0" indent="0">
              <a:buNone/>
            </a:pPr>
            <a:r>
              <a:rPr lang="en-US" b="1" dirty="0">
                <a:solidFill>
                  <a:srgbClr val="00B0F0"/>
                </a:solidFill>
              </a:rPr>
              <a:t># Calculate Variance</a:t>
            </a:r>
            <a:endParaRPr lang="en-US" b="1" dirty="0">
              <a:solidFill>
                <a:srgbClr val="00B0F0"/>
              </a:solidFill>
            </a:endParaRPr>
          </a:p>
          <a:p>
            <a:pPr marL="0" indent="0">
              <a:buNone/>
            </a:pPr>
            <a:r>
              <a:rPr lang="en-US" dirty="0"/>
              <a:t>&gt;&gt;&gt; </a:t>
            </a:r>
            <a:r>
              <a:rPr lang="en-US" b="1" dirty="0" err="1">
                <a:solidFill>
                  <a:srgbClr val="C00000"/>
                </a:solidFill>
              </a:rPr>
              <a:t>dt_var</a:t>
            </a:r>
            <a:r>
              <a:rPr lang="en-US" b="1" dirty="0">
                <a:solidFill>
                  <a:srgbClr val="C00000"/>
                </a:solidFill>
              </a:rPr>
              <a:t> = variance(</a:t>
            </a:r>
            <a:r>
              <a:rPr lang="en-US" b="1" dirty="0" err="1">
                <a:solidFill>
                  <a:srgbClr val="C00000"/>
                </a:solidFill>
              </a:rPr>
              <a:t>game_points</a:t>
            </a:r>
            <a:r>
              <a:rPr lang="en-US" b="1" dirty="0">
                <a:solidFill>
                  <a:srgbClr val="C00000"/>
                </a:solidFill>
              </a:rPr>
              <a:t>) ;</a:t>
            </a:r>
            <a:endParaRPr lang="en-US" b="1" dirty="0">
              <a:solidFill>
                <a:srgbClr val="C00000"/>
              </a:solidFill>
            </a:endParaRPr>
          </a:p>
          <a:p>
            <a:pPr marL="0" indent="0">
              <a:buNone/>
            </a:pPr>
            <a:r>
              <a:rPr lang="en-US" b="1" dirty="0">
                <a:solidFill>
                  <a:srgbClr val="C00000"/>
                </a:solidFill>
              </a:rPr>
              <a:t>        print ("Sample variance:", round(dt_var,2))</a:t>
            </a:r>
            <a:endParaRPr lang="en-US" b="1" dirty="0">
              <a:solidFill>
                <a:srgbClr val="C00000"/>
              </a:solidFill>
            </a:endParaRPr>
          </a:p>
          <a:p>
            <a:pPr marL="0" indent="0">
              <a:buNone/>
            </a:pPr>
            <a:r>
              <a:rPr lang="en-US" b="1" dirty="0">
                <a:solidFill>
                  <a:srgbClr val="00B0F0"/>
                </a:solidFill>
              </a:rPr>
              <a:t># Calculate Standard Deviation</a:t>
            </a:r>
            <a:endParaRPr lang="en-US" b="1" dirty="0">
              <a:solidFill>
                <a:srgbClr val="00B0F0"/>
              </a:solidFill>
            </a:endParaRPr>
          </a:p>
          <a:p>
            <a:pPr marL="0" indent="0">
              <a:buNone/>
            </a:pPr>
            <a:r>
              <a:rPr lang="en-US" dirty="0"/>
              <a:t>&gt;&gt;&gt; </a:t>
            </a:r>
            <a:r>
              <a:rPr lang="en-US" b="1" dirty="0" err="1">
                <a:solidFill>
                  <a:srgbClr val="00B050"/>
                </a:solidFill>
              </a:rPr>
              <a:t>dt_std</a:t>
            </a:r>
            <a:r>
              <a:rPr lang="en-US" b="1" dirty="0">
                <a:solidFill>
                  <a:srgbClr val="00B050"/>
                </a:solidFill>
              </a:rPr>
              <a:t> = </a:t>
            </a:r>
            <a:r>
              <a:rPr lang="en-US" b="1" dirty="0" err="1">
                <a:solidFill>
                  <a:srgbClr val="00B050"/>
                </a:solidFill>
              </a:rPr>
              <a:t>stdev</a:t>
            </a:r>
            <a:r>
              <a:rPr lang="en-US" b="1" dirty="0">
                <a:solidFill>
                  <a:srgbClr val="00B050"/>
                </a:solidFill>
              </a:rPr>
              <a:t>(</a:t>
            </a:r>
            <a:r>
              <a:rPr lang="en-US" b="1" dirty="0" err="1">
                <a:solidFill>
                  <a:srgbClr val="00B050"/>
                </a:solidFill>
              </a:rPr>
              <a:t>game_points</a:t>
            </a:r>
            <a:r>
              <a:rPr lang="en-US" b="1" dirty="0">
                <a:solidFill>
                  <a:srgbClr val="00B050"/>
                </a:solidFill>
              </a:rPr>
              <a:t>) ; </a:t>
            </a:r>
            <a:endParaRPr lang="en-US" b="1" dirty="0">
              <a:solidFill>
                <a:srgbClr val="00B050"/>
              </a:solidFill>
            </a:endParaRPr>
          </a:p>
          <a:p>
            <a:pPr marL="0" indent="0">
              <a:buNone/>
            </a:pPr>
            <a:r>
              <a:rPr lang="en-US" b="1" dirty="0">
                <a:solidFill>
                  <a:srgbClr val="00B050"/>
                </a:solidFill>
              </a:rPr>
              <a:t>        print ("Sample </a:t>
            </a:r>
            <a:r>
              <a:rPr lang="en-US" b="1" dirty="0" err="1">
                <a:solidFill>
                  <a:srgbClr val="00B050"/>
                </a:solidFill>
              </a:rPr>
              <a:t>std.dev</a:t>
            </a:r>
            <a:r>
              <a:rPr lang="en-US" b="1" dirty="0">
                <a:solidFill>
                  <a:srgbClr val="00B050"/>
                </a:solidFill>
              </a:rPr>
              <a:t>:", round(dt_std,2))</a:t>
            </a:r>
            <a:endParaRPr lang="en-US" b="1" dirty="0">
              <a:solidFill>
                <a:srgbClr val="00B050"/>
              </a:solidFill>
            </a:endParaRPr>
          </a:p>
          <a:p>
            <a:pPr marL="0" indent="0">
              <a:buNone/>
            </a:pPr>
            <a:r>
              <a:rPr lang="en-US" b="1" dirty="0">
                <a:solidFill>
                  <a:srgbClr val="00B0F0"/>
                </a:solidFill>
              </a:rPr>
              <a:t># Calculate Range</a:t>
            </a:r>
            <a:endParaRPr lang="en-US" b="1" dirty="0">
              <a:solidFill>
                <a:srgbClr val="00B0F0"/>
              </a:solidFill>
            </a:endParaRPr>
          </a:p>
          <a:p>
            <a:pPr marL="0" indent="0">
              <a:buNone/>
            </a:pPr>
            <a:r>
              <a:rPr lang="en-US" dirty="0"/>
              <a:t>&gt;&gt;&gt; </a:t>
            </a:r>
            <a:r>
              <a:rPr lang="en-US" b="1" dirty="0" err="1">
                <a:solidFill>
                  <a:srgbClr val="FF0000"/>
                </a:solidFill>
              </a:rPr>
              <a:t>dt_rng</a:t>
            </a:r>
            <a:r>
              <a:rPr lang="en-US" b="1" dirty="0">
                <a:solidFill>
                  <a:srgbClr val="FF0000"/>
                </a:solidFill>
              </a:rPr>
              <a:t> = </a:t>
            </a:r>
            <a:r>
              <a:rPr lang="en-US" b="1" dirty="0" err="1">
                <a:solidFill>
                  <a:srgbClr val="FF0000"/>
                </a:solidFill>
              </a:rPr>
              <a:t>np.max</a:t>
            </a:r>
            <a:r>
              <a:rPr lang="en-US" b="1" dirty="0">
                <a:solidFill>
                  <a:srgbClr val="FF0000"/>
                </a:solidFill>
              </a:rPr>
              <a:t>(</a:t>
            </a:r>
            <a:r>
              <a:rPr lang="en-US" b="1" dirty="0" err="1">
                <a:solidFill>
                  <a:srgbClr val="FF0000"/>
                </a:solidFill>
              </a:rPr>
              <a:t>game_points,axis</a:t>
            </a:r>
            <a:r>
              <a:rPr lang="en-US" b="1" dirty="0">
                <a:solidFill>
                  <a:srgbClr val="FF0000"/>
                </a:solidFill>
              </a:rPr>
              <a:t>=0) - </a:t>
            </a:r>
            <a:r>
              <a:rPr lang="en-US" b="1" dirty="0" err="1">
                <a:solidFill>
                  <a:srgbClr val="FF0000"/>
                </a:solidFill>
              </a:rPr>
              <a:t>np.min</a:t>
            </a:r>
            <a:r>
              <a:rPr lang="en-US" b="1" dirty="0">
                <a:solidFill>
                  <a:srgbClr val="FF0000"/>
                </a:solidFill>
              </a:rPr>
              <a:t>(</a:t>
            </a:r>
            <a:r>
              <a:rPr lang="en-US" b="1" dirty="0" err="1">
                <a:solidFill>
                  <a:srgbClr val="FF0000"/>
                </a:solidFill>
              </a:rPr>
              <a:t>game_points,axis</a:t>
            </a:r>
            <a:r>
              <a:rPr lang="en-US" b="1" dirty="0">
                <a:solidFill>
                  <a:srgbClr val="FF0000"/>
                </a:solidFill>
              </a:rPr>
              <a:t>=0) ; </a:t>
            </a:r>
            <a:endParaRPr lang="en-US" b="1" dirty="0">
              <a:solidFill>
                <a:srgbClr val="FF0000"/>
              </a:solidFill>
            </a:endParaRPr>
          </a:p>
          <a:p>
            <a:pPr marL="0" indent="0">
              <a:buNone/>
            </a:pPr>
            <a:r>
              <a:rPr lang="en-US" b="1" dirty="0">
                <a:solidFill>
                  <a:srgbClr val="FF0000"/>
                </a:solidFill>
              </a:rPr>
              <a:t>        print ("Range:",</a:t>
            </a:r>
            <a:r>
              <a:rPr lang="en-US" b="1" dirty="0" err="1">
                <a:solidFill>
                  <a:srgbClr val="FF0000"/>
                </a:solidFill>
              </a:rPr>
              <a:t>dt_rng</a:t>
            </a:r>
            <a:r>
              <a:rPr lang="en-US" b="1" dirty="0">
                <a:solidFill>
                  <a:srgbClr val="FF0000"/>
                </a:solidFill>
              </a:rPr>
              <a:t>)</a:t>
            </a:r>
            <a:endParaRPr lang="en-US" b="1"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0617"/>
          </a:xfrm>
        </p:spPr>
        <p:txBody>
          <a:bodyPr>
            <a:normAutofit fontScale="90000"/>
          </a:bodyPr>
          <a:lstStyle/>
          <a:p>
            <a:r>
              <a:rPr lang="en-US" b="1" dirty="0"/>
              <a:t>Python Code- </a:t>
            </a:r>
            <a:r>
              <a:rPr lang="en-US" b="1" dirty="0">
                <a:solidFill>
                  <a:srgbClr val="FF0000"/>
                </a:solidFill>
              </a:rPr>
              <a:t>Quantiles</a:t>
            </a:r>
            <a:r>
              <a:rPr lang="en-US" dirty="0">
                <a:solidFill>
                  <a:srgbClr val="FF0000"/>
                </a:solidFill>
              </a:rPr>
              <a:t> </a:t>
            </a:r>
            <a:endParaRPr lang="en-US" dirty="0"/>
          </a:p>
        </p:txBody>
      </p:sp>
      <p:sp>
        <p:nvSpPr>
          <p:cNvPr id="3" name="Content Placeholder 2"/>
          <p:cNvSpPr>
            <a:spLocks noGrp="1"/>
          </p:cNvSpPr>
          <p:nvPr>
            <p:ph idx="1"/>
          </p:nvPr>
        </p:nvSpPr>
        <p:spPr>
          <a:xfrm>
            <a:off x="324465" y="1120877"/>
            <a:ext cx="11029335" cy="5056086"/>
          </a:xfrm>
        </p:spPr>
        <p:txBody>
          <a:bodyPr>
            <a:normAutofit/>
          </a:bodyPr>
          <a:lstStyle/>
          <a:p>
            <a:pPr marL="0" indent="0">
              <a:buNone/>
            </a:pPr>
            <a:r>
              <a:rPr lang="en-US" b="1" dirty="0">
                <a:solidFill>
                  <a:srgbClr val="00B0F0"/>
                </a:solidFill>
              </a:rPr>
              <a:t>#Calculate percentiles</a:t>
            </a:r>
            <a:endParaRPr lang="en-US" b="1" dirty="0">
              <a:solidFill>
                <a:srgbClr val="00B0F0"/>
              </a:solidFill>
            </a:endParaRPr>
          </a:p>
          <a:p>
            <a:pPr marL="0" indent="0">
              <a:buNone/>
            </a:pPr>
            <a:r>
              <a:rPr lang="en-US" dirty="0"/>
              <a:t>	&gt;&gt;&gt; print ("Quantiles:")</a:t>
            </a:r>
            <a:endParaRPr lang="en-US" dirty="0"/>
          </a:p>
          <a:p>
            <a:pPr marL="0" indent="0">
              <a:buNone/>
            </a:pPr>
            <a:r>
              <a:rPr lang="en-US" dirty="0"/>
              <a:t>	&gt;&gt;&gt; for </a:t>
            </a:r>
            <a:r>
              <a:rPr lang="en-US" dirty="0" err="1"/>
              <a:t>val</a:t>
            </a:r>
            <a:r>
              <a:rPr lang="en-US" dirty="0"/>
              <a:t> in [20,80,100]:</a:t>
            </a:r>
            <a:endParaRPr lang="en-US" dirty="0"/>
          </a:p>
          <a:p>
            <a:pPr marL="0" indent="0">
              <a:buNone/>
            </a:pPr>
            <a:r>
              <a:rPr lang="en-US" dirty="0"/>
              <a:t>	&gt;&gt;&gt; </a:t>
            </a:r>
            <a:r>
              <a:rPr lang="en-US" dirty="0" err="1"/>
              <a:t>dt_qntls</a:t>
            </a:r>
            <a:r>
              <a:rPr lang="en-US" dirty="0"/>
              <a:t> = </a:t>
            </a:r>
            <a:r>
              <a:rPr lang="en-US" dirty="0" err="1"/>
              <a:t>np.percentile</a:t>
            </a:r>
            <a:r>
              <a:rPr lang="en-US" dirty="0"/>
              <a:t>(</a:t>
            </a:r>
            <a:r>
              <a:rPr lang="en-US" dirty="0" err="1"/>
              <a:t>game_points,val</a:t>
            </a:r>
            <a:r>
              <a:rPr lang="en-US" dirty="0"/>
              <a:t>)</a:t>
            </a:r>
            <a:endParaRPr lang="en-US" dirty="0"/>
          </a:p>
          <a:p>
            <a:pPr marL="0" indent="0">
              <a:buNone/>
            </a:pPr>
            <a:r>
              <a:rPr lang="en-US" dirty="0"/>
              <a:t>	&gt;&gt;&gt; print (</a:t>
            </a:r>
            <a:r>
              <a:rPr lang="en-US" dirty="0" err="1"/>
              <a:t>str</a:t>
            </a:r>
            <a:r>
              <a:rPr lang="en-US" dirty="0"/>
              <a:t>(</a:t>
            </a:r>
            <a:r>
              <a:rPr lang="en-US" dirty="0" err="1"/>
              <a:t>val</a:t>
            </a:r>
            <a:r>
              <a:rPr lang="en-US" dirty="0"/>
              <a:t>)+"%" ,</a:t>
            </a:r>
            <a:r>
              <a:rPr lang="en-US" dirty="0" err="1"/>
              <a:t>dt_qntls</a:t>
            </a:r>
            <a:r>
              <a:rPr lang="en-US" dirty="0"/>
              <a:t>)</a:t>
            </a:r>
            <a:endParaRPr lang="en-US" dirty="0"/>
          </a:p>
          <a:p>
            <a:pPr marL="0" indent="0">
              <a:buNone/>
            </a:pPr>
            <a:r>
              <a:rPr lang="en-US" b="1" dirty="0">
                <a:solidFill>
                  <a:srgbClr val="00B0F0"/>
                </a:solidFill>
              </a:rPr>
              <a:t># Calculate IQR</a:t>
            </a:r>
            <a:endParaRPr lang="en-US" b="1" dirty="0">
              <a:solidFill>
                <a:srgbClr val="00B0F0"/>
              </a:solidFill>
            </a:endParaRPr>
          </a:p>
          <a:p>
            <a:pPr marL="0" indent="0">
              <a:buNone/>
            </a:pPr>
            <a:r>
              <a:rPr lang="en-US" dirty="0"/>
              <a:t>	&gt;&gt;&gt; q75, q25 = </a:t>
            </a:r>
            <a:r>
              <a:rPr lang="en-US" dirty="0" err="1"/>
              <a:t>np.percentile</a:t>
            </a:r>
            <a:r>
              <a:rPr lang="en-US" dirty="0"/>
              <a:t>(</a:t>
            </a:r>
            <a:r>
              <a:rPr lang="en-US" dirty="0" err="1"/>
              <a:t>game_points</a:t>
            </a:r>
            <a:r>
              <a:rPr lang="en-US" dirty="0"/>
              <a:t>, [75 ,25]); </a:t>
            </a:r>
            <a:endParaRPr lang="en-US" dirty="0"/>
          </a:p>
          <a:p>
            <a:pPr marL="0" indent="0">
              <a:buNone/>
            </a:pPr>
            <a:r>
              <a:rPr lang="en-US" dirty="0"/>
              <a:t>                   print ("Inter quartile range:",q75-q25)</a:t>
            </a:r>
            <a:endParaRPr lang="en-US" dirty="0"/>
          </a:p>
          <a:p>
            <a:pPr marL="0" indent="0">
              <a:buNone/>
            </a:pPr>
            <a:endParaRPr lang="en-US" dirty="0"/>
          </a:p>
        </p:txBody>
      </p:sp>
      <p:pic>
        <p:nvPicPr>
          <p:cNvPr id="4" name="Picture 3"/>
          <p:cNvPicPr>
            <a:picLocks noChangeAspect="1"/>
          </p:cNvPicPr>
          <p:nvPr/>
        </p:nvPicPr>
        <p:blipFill>
          <a:blip r:embed="rId1"/>
          <a:stretch>
            <a:fillRect/>
          </a:stretch>
        </p:blipFill>
        <p:spPr>
          <a:xfrm>
            <a:off x="8091334" y="1120877"/>
            <a:ext cx="3718778" cy="291034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60785"/>
          </a:xfrm>
        </p:spPr>
        <p:txBody>
          <a:bodyPr>
            <a:normAutofit fontScale="90000"/>
          </a:bodyPr>
          <a:lstStyle/>
          <a:p>
            <a:r>
              <a:rPr lang="en-US" b="1" dirty="0"/>
              <a:t>R- Code </a:t>
            </a:r>
            <a:r>
              <a:rPr lang="en-US" b="1" dirty="0">
                <a:solidFill>
                  <a:srgbClr val="FF0000"/>
                </a:solidFill>
              </a:rPr>
              <a:t>(Quantiles)</a:t>
            </a:r>
            <a:endParaRPr lang="en-US" b="1" dirty="0">
              <a:solidFill>
                <a:srgbClr val="FF0000"/>
              </a:solidFill>
            </a:endParaRPr>
          </a:p>
        </p:txBody>
      </p:sp>
      <p:sp>
        <p:nvSpPr>
          <p:cNvPr id="3" name="Content Placeholder 2"/>
          <p:cNvSpPr>
            <a:spLocks noGrp="1"/>
          </p:cNvSpPr>
          <p:nvPr>
            <p:ph idx="1"/>
          </p:nvPr>
        </p:nvSpPr>
        <p:spPr>
          <a:xfrm>
            <a:off x="639097" y="953728"/>
            <a:ext cx="10714703" cy="5614219"/>
          </a:xfrm>
        </p:spPr>
        <p:txBody>
          <a:bodyPr>
            <a:normAutofit lnSpcReduction="10000"/>
          </a:bodyPr>
          <a:lstStyle/>
          <a:p>
            <a:pPr marL="0" indent="0">
              <a:buNone/>
            </a:pPr>
            <a:r>
              <a:rPr lang="en-US" dirty="0" err="1"/>
              <a:t>game_points</a:t>
            </a:r>
            <a:r>
              <a:rPr lang="en-US" dirty="0"/>
              <a:t> &lt;- c(35,56,43,59,63,79,35,41,64,43,93,60,77,24,82)</a:t>
            </a:r>
            <a:endParaRPr lang="en-US" dirty="0"/>
          </a:p>
          <a:p>
            <a:pPr marL="0" indent="0">
              <a:buNone/>
            </a:pPr>
            <a:r>
              <a:rPr lang="en-US" b="1" dirty="0" err="1">
                <a:solidFill>
                  <a:srgbClr val="C00000"/>
                </a:solidFill>
              </a:rPr>
              <a:t>dt_var</a:t>
            </a:r>
            <a:r>
              <a:rPr lang="en-US" b="1" dirty="0">
                <a:solidFill>
                  <a:srgbClr val="C00000"/>
                </a:solidFill>
              </a:rPr>
              <a:t> = </a:t>
            </a:r>
            <a:r>
              <a:rPr lang="en-US" b="1" dirty="0" err="1">
                <a:solidFill>
                  <a:srgbClr val="C00000"/>
                </a:solidFill>
              </a:rPr>
              <a:t>var</a:t>
            </a:r>
            <a:r>
              <a:rPr lang="en-US" b="1" dirty="0">
                <a:solidFill>
                  <a:srgbClr val="C00000"/>
                </a:solidFill>
              </a:rPr>
              <a:t>(</a:t>
            </a:r>
            <a:r>
              <a:rPr lang="en-US" b="1" dirty="0" err="1">
                <a:solidFill>
                  <a:srgbClr val="C00000"/>
                </a:solidFill>
              </a:rPr>
              <a:t>game_points</a:t>
            </a:r>
            <a:r>
              <a:rPr lang="en-US" b="1" dirty="0">
                <a:solidFill>
                  <a:srgbClr val="C00000"/>
                </a:solidFill>
              </a:rPr>
              <a:t>); </a:t>
            </a:r>
            <a:endParaRPr lang="en-US" b="1" dirty="0">
              <a:solidFill>
                <a:srgbClr val="C00000"/>
              </a:solidFill>
            </a:endParaRPr>
          </a:p>
          <a:p>
            <a:pPr marL="0" indent="0">
              <a:buNone/>
            </a:pPr>
            <a:r>
              <a:rPr lang="en-US" b="1" dirty="0">
                <a:solidFill>
                  <a:srgbClr val="C00000"/>
                </a:solidFill>
              </a:rPr>
              <a:t>print(round(dt_var,2))</a:t>
            </a:r>
            <a:endParaRPr lang="en-US" b="1" dirty="0">
              <a:solidFill>
                <a:srgbClr val="C00000"/>
              </a:solidFill>
            </a:endParaRPr>
          </a:p>
          <a:p>
            <a:pPr marL="0" indent="0">
              <a:buNone/>
            </a:pPr>
            <a:r>
              <a:rPr lang="en-US" b="1" dirty="0" err="1">
                <a:solidFill>
                  <a:srgbClr val="0070C0"/>
                </a:solidFill>
              </a:rPr>
              <a:t>dt_std</a:t>
            </a:r>
            <a:r>
              <a:rPr lang="en-US" b="1" dirty="0">
                <a:solidFill>
                  <a:srgbClr val="0070C0"/>
                </a:solidFill>
              </a:rPr>
              <a:t> = </a:t>
            </a:r>
            <a:r>
              <a:rPr lang="en-US" b="1" dirty="0" err="1">
                <a:solidFill>
                  <a:srgbClr val="0070C0"/>
                </a:solidFill>
              </a:rPr>
              <a:t>sd</a:t>
            </a:r>
            <a:r>
              <a:rPr lang="en-US" b="1" dirty="0">
                <a:solidFill>
                  <a:srgbClr val="0070C0"/>
                </a:solidFill>
              </a:rPr>
              <a:t>(</a:t>
            </a:r>
            <a:r>
              <a:rPr lang="en-US" b="1" dirty="0" err="1">
                <a:solidFill>
                  <a:srgbClr val="0070C0"/>
                </a:solidFill>
              </a:rPr>
              <a:t>game_points</a:t>
            </a:r>
            <a:r>
              <a:rPr lang="en-US" b="1" dirty="0">
                <a:solidFill>
                  <a:srgbClr val="0070C0"/>
                </a:solidFill>
              </a:rPr>
              <a:t>); </a:t>
            </a:r>
            <a:endParaRPr lang="en-US" b="1" dirty="0">
              <a:solidFill>
                <a:srgbClr val="0070C0"/>
              </a:solidFill>
            </a:endParaRPr>
          </a:p>
          <a:p>
            <a:pPr marL="0" indent="0">
              <a:buNone/>
            </a:pPr>
            <a:r>
              <a:rPr lang="en-US" b="1" dirty="0">
                <a:solidFill>
                  <a:srgbClr val="0070C0"/>
                </a:solidFill>
              </a:rPr>
              <a:t>print(round(dt_std,2))</a:t>
            </a:r>
            <a:endParaRPr lang="en-US" b="1" dirty="0">
              <a:solidFill>
                <a:srgbClr val="0070C0"/>
              </a:solidFill>
            </a:endParaRPr>
          </a:p>
          <a:p>
            <a:pPr marL="0" indent="0">
              <a:buNone/>
            </a:pPr>
            <a:r>
              <a:rPr lang="en-US" b="1" dirty="0" err="1">
                <a:solidFill>
                  <a:srgbClr val="00B0F0"/>
                </a:solidFill>
              </a:rPr>
              <a:t>range_val</a:t>
            </a:r>
            <a:r>
              <a:rPr lang="en-US" b="1" dirty="0">
                <a:solidFill>
                  <a:srgbClr val="00B0F0"/>
                </a:solidFill>
              </a:rPr>
              <a:t>&lt;-function(x) return(diff(range(x)))</a:t>
            </a:r>
            <a:endParaRPr lang="en-US" b="1" dirty="0">
              <a:solidFill>
                <a:srgbClr val="00B0F0"/>
              </a:solidFill>
            </a:endParaRPr>
          </a:p>
          <a:p>
            <a:pPr marL="0" indent="0">
              <a:buNone/>
            </a:pPr>
            <a:r>
              <a:rPr lang="en-US" b="1" dirty="0" err="1">
                <a:solidFill>
                  <a:srgbClr val="00B0F0"/>
                </a:solidFill>
              </a:rPr>
              <a:t>dt_range</a:t>
            </a:r>
            <a:r>
              <a:rPr lang="en-US" b="1" dirty="0">
                <a:solidFill>
                  <a:srgbClr val="00B0F0"/>
                </a:solidFill>
              </a:rPr>
              <a:t> = </a:t>
            </a:r>
            <a:r>
              <a:rPr lang="en-US" b="1" dirty="0" err="1">
                <a:solidFill>
                  <a:srgbClr val="00B0F0"/>
                </a:solidFill>
              </a:rPr>
              <a:t>range_val</a:t>
            </a:r>
            <a:r>
              <a:rPr lang="en-US" b="1" dirty="0">
                <a:solidFill>
                  <a:srgbClr val="00B0F0"/>
                </a:solidFill>
              </a:rPr>
              <a:t>(</a:t>
            </a:r>
            <a:r>
              <a:rPr lang="en-US" b="1" dirty="0" err="1">
                <a:solidFill>
                  <a:srgbClr val="00B0F0"/>
                </a:solidFill>
              </a:rPr>
              <a:t>game_points</a:t>
            </a:r>
            <a:r>
              <a:rPr lang="en-US" b="1" dirty="0">
                <a:solidFill>
                  <a:srgbClr val="00B0F0"/>
                </a:solidFill>
              </a:rPr>
              <a:t>); </a:t>
            </a:r>
            <a:endParaRPr lang="en-US" b="1" dirty="0">
              <a:solidFill>
                <a:srgbClr val="00B0F0"/>
              </a:solidFill>
            </a:endParaRPr>
          </a:p>
          <a:p>
            <a:pPr marL="0" indent="0">
              <a:buNone/>
            </a:pPr>
            <a:r>
              <a:rPr lang="en-US" b="1" dirty="0">
                <a:solidFill>
                  <a:srgbClr val="00B0F0"/>
                </a:solidFill>
              </a:rPr>
              <a:t>print(</a:t>
            </a:r>
            <a:r>
              <a:rPr lang="en-US" b="1" dirty="0" err="1">
                <a:solidFill>
                  <a:srgbClr val="00B0F0"/>
                </a:solidFill>
              </a:rPr>
              <a:t>dt_range</a:t>
            </a:r>
            <a:r>
              <a:rPr lang="en-US" b="1" dirty="0">
                <a:solidFill>
                  <a:srgbClr val="00B0F0"/>
                </a:solidFill>
              </a:rPr>
              <a:t>)</a:t>
            </a:r>
            <a:endParaRPr lang="en-US" b="1" dirty="0">
              <a:solidFill>
                <a:srgbClr val="00B0F0"/>
              </a:solidFill>
            </a:endParaRPr>
          </a:p>
          <a:p>
            <a:pPr marL="0" indent="0">
              <a:buNone/>
            </a:pPr>
            <a:r>
              <a:rPr lang="en-US" b="1" dirty="0" err="1">
                <a:solidFill>
                  <a:srgbClr val="FFC000"/>
                </a:solidFill>
              </a:rPr>
              <a:t>dt_quantile</a:t>
            </a:r>
            <a:r>
              <a:rPr lang="en-US" b="1" dirty="0">
                <a:solidFill>
                  <a:srgbClr val="FFC000"/>
                </a:solidFill>
              </a:rPr>
              <a:t> = quantile(</a:t>
            </a:r>
            <a:r>
              <a:rPr lang="en-US" b="1" dirty="0" err="1">
                <a:solidFill>
                  <a:srgbClr val="FFC000"/>
                </a:solidFill>
              </a:rPr>
              <a:t>game_points,probs</a:t>
            </a:r>
            <a:r>
              <a:rPr lang="en-US" b="1" dirty="0">
                <a:solidFill>
                  <a:srgbClr val="FFC000"/>
                </a:solidFill>
              </a:rPr>
              <a:t> = c(0.2,0.8,1.0)); print(</a:t>
            </a:r>
            <a:r>
              <a:rPr lang="en-US" b="1" dirty="0" err="1">
                <a:solidFill>
                  <a:srgbClr val="FFC000"/>
                </a:solidFill>
              </a:rPr>
              <a:t>dt_quantile</a:t>
            </a:r>
            <a:r>
              <a:rPr lang="en-US" b="1" dirty="0">
                <a:solidFill>
                  <a:srgbClr val="FFC000"/>
                </a:solidFill>
              </a:rPr>
              <a:t>)</a:t>
            </a:r>
            <a:endParaRPr lang="en-US" b="1" dirty="0">
              <a:solidFill>
                <a:srgbClr val="FFC000"/>
              </a:solidFill>
            </a:endParaRPr>
          </a:p>
          <a:p>
            <a:pPr marL="0" indent="0">
              <a:buNone/>
            </a:pPr>
            <a:r>
              <a:rPr lang="en-US" b="1" dirty="0" err="1">
                <a:solidFill>
                  <a:srgbClr val="FFC000"/>
                </a:solidFill>
              </a:rPr>
              <a:t>dt_iqr</a:t>
            </a:r>
            <a:r>
              <a:rPr lang="en-US" b="1" dirty="0">
                <a:solidFill>
                  <a:srgbClr val="FFC000"/>
                </a:solidFill>
              </a:rPr>
              <a:t> = IQR(</a:t>
            </a:r>
            <a:r>
              <a:rPr lang="en-US" b="1" dirty="0" err="1">
                <a:solidFill>
                  <a:srgbClr val="FFC000"/>
                </a:solidFill>
              </a:rPr>
              <a:t>game_points</a:t>
            </a:r>
            <a:r>
              <a:rPr lang="en-US" b="1" dirty="0">
                <a:solidFill>
                  <a:srgbClr val="FFC000"/>
                </a:solidFill>
              </a:rPr>
              <a:t>); </a:t>
            </a:r>
            <a:endParaRPr lang="en-US" b="1" dirty="0">
              <a:solidFill>
                <a:srgbClr val="FFC000"/>
              </a:solidFill>
            </a:endParaRPr>
          </a:p>
          <a:p>
            <a:pPr marL="0" indent="0">
              <a:buNone/>
            </a:pPr>
            <a:r>
              <a:rPr lang="en-US" b="1" dirty="0">
                <a:solidFill>
                  <a:srgbClr val="FFC000"/>
                </a:solidFill>
              </a:rPr>
              <a:t>print(</a:t>
            </a:r>
            <a:r>
              <a:rPr lang="en-US" b="1" dirty="0" err="1">
                <a:solidFill>
                  <a:srgbClr val="FFC000"/>
                </a:solidFill>
              </a:rPr>
              <a:t>dt_iqr</a:t>
            </a:r>
            <a:r>
              <a:rPr lang="en-US" b="1" dirty="0">
                <a:solidFill>
                  <a:srgbClr val="FFC000"/>
                </a:solidFill>
              </a:rPr>
              <a:t>)</a:t>
            </a:r>
            <a:endParaRPr lang="en-US" b="1" dirty="0">
              <a:solidFill>
                <a:srgbClr val="FFC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381" y="353963"/>
            <a:ext cx="10515600" cy="698090"/>
          </a:xfrm>
        </p:spPr>
        <p:txBody>
          <a:bodyPr>
            <a:normAutofit/>
          </a:bodyPr>
          <a:lstStyle/>
          <a:p>
            <a:r>
              <a:rPr lang="en-US" sz="3600" b="1" dirty="0">
                <a:solidFill>
                  <a:srgbClr val="C00000"/>
                </a:solidFill>
                <a:latin typeface="Azonix" pitchFamily="50" charset="0"/>
              </a:rPr>
              <a:t>Hypothesis testing</a:t>
            </a:r>
            <a:r>
              <a:rPr lang="en-US" sz="3600" dirty="0">
                <a:solidFill>
                  <a:srgbClr val="C00000"/>
                </a:solidFill>
                <a:latin typeface="Azonix" pitchFamily="50" charset="0"/>
              </a:rPr>
              <a:t>:</a:t>
            </a:r>
            <a:endParaRPr lang="en-US" sz="3600" dirty="0">
              <a:solidFill>
                <a:srgbClr val="C00000"/>
              </a:solidFill>
              <a:latin typeface="Azonix" pitchFamily="50" charset="0"/>
            </a:endParaRPr>
          </a:p>
        </p:txBody>
      </p:sp>
      <p:sp>
        <p:nvSpPr>
          <p:cNvPr id="3" name="Content Placeholder 2"/>
          <p:cNvSpPr>
            <a:spLocks noGrp="1"/>
          </p:cNvSpPr>
          <p:nvPr>
            <p:ph idx="1"/>
          </p:nvPr>
        </p:nvSpPr>
        <p:spPr>
          <a:xfrm>
            <a:off x="710381" y="1681317"/>
            <a:ext cx="10515600" cy="4820111"/>
          </a:xfrm>
        </p:spPr>
        <p:txBody>
          <a:bodyPr/>
          <a:lstStyle/>
          <a:p>
            <a:r>
              <a:rPr lang="en-US" dirty="0"/>
              <a:t>This is the process of making </a:t>
            </a:r>
            <a:r>
              <a:rPr lang="en-US" b="1" dirty="0">
                <a:solidFill>
                  <a:srgbClr val="FF0000"/>
                </a:solidFill>
              </a:rPr>
              <a:t>inferences</a:t>
            </a:r>
            <a:r>
              <a:rPr lang="en-US" dirty="0"/>
              <a:t> about the overall population by conducting some statistical tests on a sample. </a:t>
            </a:r>
            <a:endParaRPr lang="en-US" dirty="0"/>
          </a:p>
          <a:p>
            <a:pPr marL="0" indent="0">
              <a:buNone/>
            </a:pPr>
            <a:endParaRPr lang="en-US" dirty="0"/>
          </a:p>
          <a:p>
            <a:r>
              <a:rPr lang="en-US" dirty="0"/>
              <a:t>Null and alternate hypotheses are ways to validate whether an assumption is statistically significant or not.</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C00000"/>
                </a:solidFill>
                <a:latin typeface="Azonix" pitchFamily="50" charset="0"/>
              </a:rPr>
              <a:t>P-value</a:t>
            </a:r>
            <a:r>
              <a:rPr lang="en-US" sz="4000" dirty="0">
                <a:solidFill>
                  <a:srgbClr val="C00000"/>
                </a:solidFill>
                <a:latin typeface="Azonix" pitchFamily="50" charset="0"/>
              </a:rPr>
              <a:t>:</a:t>
            </a:r>
            <a:endParaRPr lang="en-US" sz="4000" dirty="0">
              <a:solidFill>
                <a:srgbClr val="C00000"/>
              </a:solidFill>
              <a:latin typeface="Azonix" pitchFamily="50" charset="0"/>
            </a:endParaRPr>
          </a:p>
        </p:txBody>
      </p:sp>
      <p:sp>
        <p:nvSpPr>
          <p:cNvPr id="3" name="Content Placeholder 2"/>
          <p:cNvSpPr>
            <a:spLocks noGrp="1"/>
          </p:cNvSpPr>
          <p:nvPr>
            <p:ph idx="1"/>
          </p:nvPr>
        </p:nvSpPr>
        <p:spPr>
          <a:xfrm>
            <a:off x="550606" y="1690688"/>
            <a:ext cx="11267768" cy="4802187"/>
          </a:xfrm>
        </p:spPr>
        <p:txBody>
          <a:bodyPr/>
          <a:lstStyle/>
          <a:p>
            <a:r>
              <a:rPr lang="en-US" dirty="0"/>
              <a:t>The probability of obtaining a test statistic result is at least as extreme as the one that was actually observed, assuming that the null hypothesis is true.</a:t>
            </a:r>
            <a:endParaRPr lang="en-US" dirty="0"/>
          </a:p>
          <a:p>
            <a:endParaRPr lang="en-US" dirty="0"/>
          </a:p>
          <a:p>
            <a:r>
              <a:rPr lang="en-US" dirty="0"/>
              <a:t>p-value </a:t>
            </a:r>
            <a:r>
              <a:rPr lang="en-US" b="1" dirty="0">
                <a:solidFill>
                  <a:srgbClr val="FF0000"/>
                </a:solidFill>
              </a:rPr>
              <a:t>less</a:t>
            </a:r>
            <a:r>
              <a:rPr lang="en-US" dirty="0"/>
              <a:t> than </a:t>
            </a:r>
            <a:r>
              <a:rPr lang="en-US" b="1" dirty="0"/>
              <a:t>0.05</a:t>
            </a:r>
            <a:r>
              <a:rPr lang="en-US" dirty="0"/>
              <a:t> is considered </a:t>
            </a:r>
            <a:r>
              <a:rPr lang="en-US" dirty="0">
                <a:solidFill>
                  <a:srgbClr val="00B050"/>
                </a:solidFill>
              </a:rPr>
              <a:t>significant </a:t>
            </a:r>
            <a:endParaRPr lang="en-US" dirty="0">
              <a:solidFill>
                <a:srgbClr val="00B050"/>
              </a:solidFill>
            </a:endParaRPr>
          </a:p>
          <a:p>
            <a:endParaRPr lang="en-US" dirty="0"/>
          </a:p>
          <a:p>
            <a:r>
              <a:rPr lang="en-US" dirty="0"/>
              <a:t>P-value </a:t>
            </a:r>
            <a:r>
              <a:rPr lang="en-US" b="1" dirty="0">
                <a:solidFill>
                  <a:srgbClr val="00B0F0"/>
                </a:solidFill>
              </a:rPr>
              <a:t>greater </a:t>
            </a:r>
            <a:r>
              <a:rPr lang="en-US" dirty="0"/>
              <a:t>than </a:t>
            </a:r>
            <a:r>
              <a:rPr lang="en-US" b="1" dirty="0"/>
              <a:t>0.05 </a:t>
            </a:r>
            <a:r>
              <a:rPr lang="en-US" dirty="0"/>
              <a:t>is considered </a:t>
            </a:r>
            <a:r>
              <a:rPr lang="en-US" dirty="0">
                <a:solidFill>
                  <a:srgbClr val="FFC000"/>
                </a:solidFill>
              </a:rPr>
              <a:t>insignificant.</a:t>
            </a:r>
            <a:endParaRPr lang="en-US" dirty="0">
              <a:solidFill>
                <a:srgbClr val="FFC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186" y="315963"/>
            <a:ext cx="11383298" cy="696759"/>
          </a:xfrm>
        </p:spPr>
        <p:txBody>
          <a:bodyPr>
            <a:normAutofit/>
          </a:bodyPr>
          <a:lstStyle/>
          <a:p>
            <a:r>
              <a:rPr lang="en-US" sz="3600" b="1" dirty="0">
                <a:solidFill>
                  <a:srgbClr val="C00000"/>
                </a:solidFill>
                <a:latin typeface="Azonix" pitchFamily="50" charset="0"/>
              </a:rPr>
              <a:t>The steps involved in hypothesis testing are as follows</a:t>
            </a:r>
            <a:endParaRPr lang="en-US" sz="3600" b="1" dirty="0">
              <a:solidFill>
                <a:srgbClr val="C00000"/>
              </a:solidFill>
              <a:latin typeface="Azonix" pitchFamily="50" charset="0"/>
            </a:endParaRPr>
          </a:p>
        </p:txBody>
      </p:sp>
      <p:sp>
        <p:nvSpPr>
          <p:cNvPr id="3" name="Content Placeholder 2"/>
          <p:cNvSpPr>
            <a:spLocks noGrp="1"/>
          </p:cNvSpPr>
          <p:nvPr>
            <p:ph idx="1"/>
          </p:nvPr>
        </p:nvSpPr>
        <p:spPr>
          <a:xfrm>
            <a:off x="570271" y="1184788"/>
            <a:ext cx="11159613" cy="5673212"/>
          </a:xfrm>
        </p:spPr>
        <p:txBody>
          <a:bodyPr>
            <a:normAutofit/>
          </a:bodyPr>
          <a:lstStyle/>
          <a:p>
            <a:pPr marL="0" indent="0">
              <a:buNone/>
            </a:pPr>
            <a:r>
              <a:rPr lang="en-US" dirty="0"/>
              <a:t>1. Assume a null hypothesis (usually no difference, no significance, and    </a:t>
            </a:r>
            <a:endParaRPr lang="en-US" dirty="0"/>
          </a:p>
          <a:p>
            <a:pPr marL="0" indent="0">
              <a:buNone/>
            </a:pPr>
            <a:r>
              <a:rPr lang="en-US" dirty="0"/>
              <a:t>    so on; a null hypothesis always tries to assume that there is no anomaly       </a:t>
            </a:r>
            <a:endParaRPr lang="en-US" dirty="0"/>
          </a:p>
          <a:p>
            <a:pPr marL="0" indent="0">
              <a:buNone/>
            </a:pPr>
            <a:r>
              <a:rPr lang="en-US" dirty="0"/>
              <a:t>    pattern and is always homogeneous, and so on).</a:t>
            </a:r>
            <a:endParaRPr lang="en-US" dirty="0"/>
          </a:p>
          <a:p>
            <a:pPr marL="0" indent="0">
              <a:buNone/>
            </a:pPr>
            <a:endParaRPr lang="en-US" dirty="0"/>
          </a:p>
          <a:p>
            <a:pPr marL="0" indent="0">
              <a:buNone/>
            </a:pPr>
            <a:r>
              <a:rPr lang="en-US" dirty="0"/>
              <a:t>2. Collect the sample.</a:t>
            </a:r>
            <a:endParaRPr lang="en-US" dirty="0"/>
          </a:p>
          <a:p>
            <a:pPr marL="0" indent="0">
              <a:buNone/>
            </a:pPr>
            <a:endParaRPr lang="en-US" dirty="0"/>
          </a:p>
          <a:p>
            <a:pPr marL="0" indent="0">
              <a:buNone/>
            </a:pPr>
            <a:r>
              <a:rPr lang="en-US" dirty="0"/>
              <a:t>3. Calculate test statistics from the sample in order to verify whether the    </a:t>
            </a:r>
            <a:endParaRPr lang="en-US" dirty="0"/>
          </a:p>
          <a:p>
            <a:pPr marL="0" indent="0">
              <a:buNone/>
            </a:pPr>
            <a:r>
              <a:rPr lang="en-US" dirty="0"/>
              <a:t>     hypothesis is statistically significant or not.</a:t>
            </a:r>
            <a:endParaRPr lang="en-US" dirty="0"/>
          </a:p>
          <a:p>
            <a:pPr marL="0" indent="0">
              <a:buNone/>
            </a:pPr>
            <a:endParaRPr lang="en-US" dirty="0"/>
          </a:p>
          <a:p>
            <a:pPr marL="0" indent="0">
              <a:buNone/>
            </a:pPr>
            <a:r>
              <a:rPr lang="en-US" dirty="0"/>
              <a:t>4. Decide either to accept or reject the null hypothesis based on the test     </a:t>
            </a:r>
            <a:endParaRPr lang="en-US" dirty="0"/>
          </a:p>
          <a:p>
            <a:pPr marL="0" indent="0">
              <a:buNone/>
            </a:pPr>
            <a:r>
              <a:rPr lang="en-US" dirty="0"/>
              <a:t>    static</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816"/>
            <a:ext cx="10515600" cy="588604"/>
          </a:xfrm>
        </p:spPr>
        <p:txBody>
          <a:bodyPr>
            <a:normAutofit/>
          </a:bodyPr>
          <a:lstStyle/>
          <a:p>
            <a:r>
              <a:rPr lang="en-US" sz="3600" b="1" dirty="0">
                <a:solidFill>
                  <a:srgbClr val="C00000"/>
                </a:solidFill>
                <a:latin typeface="Azonix" pitchFamily="50" charset="0"/>
              </a:rPr>
              <a:t>Example of hypothesis testing</a:t>
            </a:r>
            <a:r>
              <a:rPr lang="en-US" sz="3600" dirty="0">
                <a:solidFill>
                  <a:srgbClr val="C00000"/>
                </a:solidFill>
                <a:latin typeface="Azonix" pitchFamily="50" charset="0"/>
              </a:rPr>
              <a:t>:</a:t>
            </a:r>
            <a:endParaRPr lang="en-US" sz="3600" dirty="0">
              <a:solidFill>
                <a:srgbClr val="C00000"/>
              </a:solidFill>
              <a:latin typeface="Azonix" pitchFamily="50" charset="0"/>
            </a:endParaRPr>
          </a:p>
        </p:txBody>
      </p:sp>
      <p:sp>
        <p:nvSpPr>
          <p:cNvPr id="3" name="Content Placeholder 2"/>
          <p:cNvSpPr>
            <a:spLocks noGrp="1"/>
          </p:cNvSpPr>
          <p:nvPr>
            <p:ph idx="1"/>
          </p:nvPr>
        </p:nvSpPr>
        <p:spPr>
          <a:xfrm>
            <a:off x="422787" y="1106129"/>
            <a:ext cx="10931013" cy="5751871"/>
          </a:xfrm>
        </p:spPr>
        <p:txBody>
          <a:bodyPr/>
          <a:lstStyle/>
          <a:p>
            <a:pPr algn="just"/>
            <a:r>
              <a:rPr lang="en-US" dirty="0"/>
              <a:t>A chocolate manufacturer who is also your friend claims that all chocolates produced from his factory weigh at least </a:t>
            </a:r>
            <a:r>
              <a:rPr lang="en-US" b="1" dirty="0">
                <a:solidFill>
                  <a:srgbClr val="FF0000"/>
                </a:solidFill>
              </a:rPr>
              <a:t>1,000 g</a:t>
            </a:r>
            <a:r>
              <a:rPr lang="en-US" dirty="0"/>
              <a:t> and you have got a funny feeling that it might not be true; you both collected a sample of </a:t>
            </a:r>
            <a:r>
              <a:rPr lang="en-US" b="1" dirty="0">
                <a:solidFill>
                  <a:srgbClr val="FF0000"/>
                </a:solidFill>
              </a:rPr>
              <a:t>30 chocolates </a:t>
            </a:r>
            <a:r>
              <a:rPr lang="en-US" dirty="0"/>
              <a:t>and found that the average chocolate weight as </a:t>
            </a:r>
            <a:r>
              <a:rPr lang="en-US" b="1" dirty="0">
                <a:solidFill>
                  <a:srgbClr val="FF0000"/>
                </a:solidFill>
              </a:rPr>
              <a:t>990 g </a:t>
            </a:r>
            <a:r>
              <a:rPr lang="en-US" dirty="0"/>
              <a:t>with sample </a:t>
            </a:r>
            <a:r>
              <a:rPr lang="en-US" b="1" dirty="0"/>
              <a:t>standard</a:t>
            </a:r>
            <a:r>
              <a:rPr lang="en-US" dirty="0"/>
              <a:t> </a:t>
            </a:r>
            <a:r>
              <a:rPr lang="en-US" b="1" dirty="0"/>
              <a:t>deviation as </a:t>
            </a:r>
            <a:r>
              <a:rPr lang="en-US" b="1" dirty="0">
                <a:solidFill>
                  <a:srgbClr val="FF0000"/>
                </a:solidFill>
              </a:rPr>
              <a:t>12.5 g. </a:t>
            </a:r>
            <a:endParaRPr lang="en-US" b="1" dirty="0">
              <a:solidFill>
                <a:srgbClr val="FF0000"/>
              </a:solidFill>
            </a:endParaRPr>
          </a:p>
          <a:p>
            <a:pPr algn="just"/>
            <a:r>
              <a:rPr lang="en-US" dirty="0"/>
              <a:t>Given the </a:t>
            </a:r>
            <a:r>
              <a:rPr lang="en-US" b="1" dirty="0">
                <a:solidFill>
                  <a:srgbClr val="C00000"/>
                </a:solidFill>
              </a:rPr>
              <a:t>0.05 </a:t>
            </a:r>
            <a:r>
              <a:rPr lang="en-US" dirty="0"/>
              <a:t>significance level, </a:t>
            </a:r>
            <a:r>
              <a:rPr lang="en-US" b="1" dirty="0">
                <a:solidFill>
                  <a:srgbClr val="00B0F0"/>
                </a:solidFill>
              </a:rPr>
              <a:t>can we reject the claim made by your friend?</a:t>
            </a:r>
            <a:endParaRPr lang="en-US" b="1" dirty="0">
              <a:solidFill>
                <a:srgbClr val="00B0F0"/>
              </a:solidFill>
            </a:endParaRPr>
          </a:p>
          <a:p>
            <a:pPr marL="0" indent="0" algn="just">
              <a:buNone/>
            </a:pPr>
            <a:r>
              <a:rPr lang="en-US" dirty="0"/>
              <a:t>                       Collected sample:</a:t>
            </a:r>
            <a:endParaRPr lang="en-US" dirty="0"/>
          </a:p>
          <a:p>
            <a:pPr marL="0" indent="0" algn="just">
              <a:buNone/>
            </a:pPr>
            <a:r>
              <a:rPr lang="en-US" dirty="0"/>
              <a:t>       </a:t>
            </a:r>
            <a:endParaRPr lang="en-US" dirty="0"/>
          </a:p>
          <a:p>
            <a:pPr marL="0" indent="0" algn="just">
              <a:buNone/>
            </a:pPr>
            <a:r>
              <a:rPr lang="en-US" dirty="0"/>
              <a:t>               Calculate test statistic: </a:t>
            </a:r>
            <a:endParaRPr lang="en-US" dirty="0"/>
          </a:p>
        </p:txBody>
      </p:sp>
      <p:pic>
        <p:nvPicPr>
          <p:cNvPr id="4" name="Picture 3"/>
          <p:cNvPicPr>
            <a:picLocks noChangeAspect="1"/>
          </p:cNvPicPr>
          <p:nvPr/>
        </p:nvPicPr>
        <p:blipFill>
          <a:blip r:embed="rId1"/>
          <a:stretch>
            <a:fillRect/>
          </a:stretch>
        </p:blipFill>
        <p:spPr>
          <a:xfrm>
            <a:off x="6671095" y="4352348"/>
            <a:ext cx="3152775" cy="438150"/>
          </a:xfrm>
          <a:prstGeom prst="rect">
            <a:avLst/>
          </a:prstGeom>
        </p:spPr>
      </p:pic>
      <p:pic>
        <p:nvPicPr>
          <p:cNvPr id="5" name="Picture 4"/>
          <p:cNvPicPr>
            <a:picLocks noChangeAspect="1"/>
          </p:cNvPicPr>
          <p:nvPr/>
        </p:nvPicPr>
        <p:blipFill>
          <a:blip r:embed="rId2"/>
          <a:stretch>
            <a:fillRect/>
          </a:stretch>
        </p:blipFill>
        <p:spPr>
          <a:xfrm>
            <a:off x="5721452" y="5352894"/>
            <a:ext cx="1771650" cy="11525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01791"/>
          </a:xfrm>
        </p:spPr>
        <p:txBody>
          <a:bodyPr>
            <a:normAutofit fontScale="90000"/>
          </a:bodyPr>
          <a:lstStyle/>
          <a:p>
            <a:r>
              <a:rPr lang="en-US" b="1" dirty="0">
                <a:solidFill>
                  <a:srgbClr val="C00000"/>
                </a:solidFill>
              </a:rPr>
              <a:t>Example of hypothesis testing</a:t>
            </a:r>
            <a:r>
              <a:rPr lang="en-US" dirty="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lstStyle/>
          <a:p>
            <a:pPr marL="0" indent="0">
              <a:buNone/>
            </a:pPr>
            <a:r>
              <a:rPr lang="en-US" b="1" i="1" dirty="0">
                <a:solidFill>
                  <a:srgbClr val="C00000"/>
                </a:solidFill>
              </a:rPr>
              <a:t>t </a:t>
            </a:r>
            <a:r>
              <a:rPr lang="en-US" i="1" dirty="0"/>
              <a:t>= (990 - 1000) / (12.5/</a:t>
            </a:r>
            <a:r>
              <a:rPr lang="en-US" i="1" dirty="0" err="1"/>
              <a:t>sqrt</a:t>
            </a:r>
            <a:r>
              <a:rPr lang="en-US" i="1" dirty="0"/>
              <a:t>(30)) = </a:t>
            </a:r>
            <a:r>
              <a:rPr lang="en-US" b="1" i="1" dirty="0">
                <a:solidFill>
                  <a:srgbClr val="C00000"/>
                </a:solidFill>
              </a:rPr>
              <a:t>- 4.3818</a:t>
            </a:r>
            <a:endParaRPr lang="en-US" b="1" i="1" dirty="0">
              <a:solidFill>
                <a:srgbClr val="C00000"/>
              </a:solidFill>
            </a:endParaRPr>
          </a:p>
          <a:p>
            <a:pPr marL="0" indent="0">
              <a:buNone/>
            </a:pPr>
            <a:r>
              <a:rPr lang="fr-FR" i="1" dirty="0"/>
              <a:t>Critical t value </a:t>
            </a:r>
            <a:r>
              <a:rPr lang="fr-FR" i="1" dirty="0" err="1"/>
              <a:t>from</a:t>
            </a:r>
            <a:r>
              <a:rPr lang="fr-FR" i="1" dirty="0"/>
              <a:t> t tables</a:t>
            </a:r>
            <a:endParaRPr lang="fr-FR" i="1" dirty="0"/>
          </a:p>
          <a:p>
            <a:pPr marL="0" indent="0">
              <a:buNone/>
            </a:pPr>
            <a:r>
              <a:rPr lang="fr-FR" i="1" dirty="0"/>
              <a:t>                                          = t0.05, 30 = 1.699 =&gt; - t0.05, 30 = -1.699</a:t>
            </a:r>
            <a:endParaRPr lang="fr-FR" i="1" dirty="0"/>
          </a:p>
          <a:p>
            <a:pPr marL="0" indent="0">
              <a:buNone/>
            </a:pPr>
            <a:r>
              <a:rPr lang="en-US" i="1" dirty="0"/>
              <a:t> 			P-value = 7.03 e-05</a:t>
            </a:r>
            <a:endParaRPr lang="en-US" i="1" dirty="0"/>
          </a:p>
          <a:p>
            <a:pPr marL="0" indent="0">
              <a:buNone/>
            </a:pPr>
            <a:r>
              <a:rPr lang="en-US" dirty="0"/>
              <a:t>Test statistic is </a:t>
            </a:r>
            <a:r>
              <a:rPr lang="en-US" b="1" i="1" dirty="0">
                <a:solidFill>
                  <a:srgbClr val="C00000"/>
                </a:solidFill>
              </a:rPr>
              <a:t>-4.3818</a:t>
            </a:r>
            <a:r>
              <a:rPr lang="en-US" b="1" dirty="0">
                <a:solidFill>
                  <a:srgbClr val="C00000"/>
                </a:solidFill>
              </a:rPr>
              <a:t>, </a:t>
            </a:r>
            <a:r>
              <a:rPr lang="en-US" dirty="0"/>
              <a:t>which is less than the critical value of </a:t>
            </a:r>
            <a:r>
              <a:rPr lang="en-US" b="1" i="1" dirty="0">
                <a:solidFill>
                  <a:srgbClr val="00B0F0"/>
                </a:solidFill>
              </a:rPr>
              <a:t>-1.699</a:t>
            </a:r>
            <a:r>
              <a:rPr lang="en-US" dirty="0"/>
              <a:t>.</a:t>
            </a:r>
            <a:endParaRPr lang="en-US" dirty="0"/>
          </a:p>
          <a:p>
            <a:pPr marL="0" indent="0">
              <a:buNone/>
            </a:pPr>
            <a:endParaRPr lang="en-US" dirty="0"/>
          </a:p>
          <a:p>
            <a:pPr marL="0" indent="0">
              <a:buNone/>
            </a:pPr>
            <a:r>
              <a:rPr lang="en-US" dirty="0"/>
              <a:t>         Hence, we can reject the null hypothesis (your friend's claim) that the mean weight of a chocolate is above </a:t>
            </a:r>
            <a:r>
              <a:rPr lang="en-US" b="1" dirty="0">
                <a:solidFill>
                  <a:srgbClr val="00B0F0"/>
                </a:solidFill>
              </a:rPr>
              <a:t>1,000 g.</a:t>
            </a:r>
            <a:endParaRPr lang="en-US" b="1" dirty="0">
              <a:solidFill>
                <a:srgbClr val="00B0F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What is Statistical Modeling?</a:t>
            </a:r>
            <a:endParaRPr lang="en-US" b="1" dirty="0">
              <a:solidFill>
                <a:srgbClr val="0070C0"/>
              </a:solidFill>
            </a:endParaRPr>
          </a:p>
        </p:txBody>
      </p:sp>
      <p:sp>
        <p:nvSpPr>
          <p:cNvPr id="3" name="Content Placeholder 2"/>
          <p:cNvSpPr>
            <a:spLocks noGrp="1"/>
          </p:cNvSpPr>
          <p:nvPr>
            <p:ph idx="1"/>
          </p:nvPr>
        </p:nvSpPr>
        <p:spPr>
          <a:xfrm>
            <a:off x="838200" y="1690688"/>
            <a:ext cx="10515600" cy="4351338"/>
          </a:xfrm>
        </p:spPr>
        <p:txBody>
          <a:bodyPr>
            <a:normAutofit/>
          </a:bodyPr>
          <a:lstStyle/>
          <a:p>
            <a:endParaRPr lang="en-US" sz="3200" dirty="0">
              <a:latin typeface="Times New Roman" panose="02020703060505090304" pitchFamily="18" charset="0"/>
              <a:cs typeface="Times New Roman" panose="02020703060505090304" pitchFamily="18" charset="0"/>
            </a:endParaRPr>
          </a:p>
          <a:p>
            <a:endParaRPr lang="en-US" sz="3200" dirty="0">
              <a:latin typeface="Times New Roman" panose="02020703060505090304" pitchFamily="18" charset="0"/>
              <a:cs typeface="Times New Roman" panose="02020703060505090304" pitchFamily="18" charset="0"/>
            </a:endParaRPr>
          </a:p>
          <a:p>
            <a:pPr algn="just"/>
            <a:r>
              <a:rPr lang="en-US" sz="3200" dirty="0">
                <a:latin typeface="Times New Roman" panose="02020703060505090304" pitchFamily="18" charset="0"/>
                <a:cs typeface="Times New Roman" panose="02020703060505090304" pitchFamily="18" charset="0"/>
              </a:rPr>
              <a:t>Statistical modeling is applying statistics on data to find underlying hidden relationships by analyzing the significance of the variables.</a:t>
            </a:r>
            <a:endParaRPr lang="en-US" sz="3200" dirty="0">
              <a:latin typeface="Times New Roman" panose="02020703060505090304" pitchFamily="18" charset="0"/>
              <a:cs typeface="Times New Roman" panose="0202070306050509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Type I and II error</a:t>
            </a:r>
            <a:r>
              <a:rPr lang="en-US" dirty="0">
                <a:solidFill>
                  <a:srgbClr val="C00000"/>
                </a:solidFill>
              </a:rPr>
              <a:t>: </a:t>
            </a:r>
            <a:br>
              <a:rPr lang="en-US" dirty="0">
                <a:solidFill>
                  <a:srgbClr val="C00000"/>
                </a:solidFill>
              </a:rPr>
            </a:br>
            <a:endParaRPr lang="en-US" dirty="0">
              <a:solidFill>
                <a:srgbClr val="C00000"/>
              </a:solidFill>
            </a:endParaRPr>
          </a:p>
        </p:txBody>
      </p:sp>
      <p:sp>
        <p:nvSpPr>
          <p:cNvPr id="3" name="Content Placeholder 2"/>
          <p:cNvSpPr>
            <a:spLocks noGrp="1"/>
          </p:cNvSpPr>
          <p:nvPr>
            <p:ph idx="1"/>
          </p:nvPr>
        </p:nvSpPr>
        <p:spPr>
          <a:xfrm>
            <a:off x="471947" y="1825624"/>
            <a:ext cx="11385755" cy="4634169"/>
          </a:xfrm>
        </p:spPr>
        <p:txBody>
          <a:bodyPr/>
          <a:lstStyle/>
          <a:p>
            <a:pPr marL="0" indent="0">
              <a:buNone/>
            </a:pPr>
            <a:r>
              <a:rPr lang="en-US" dirty="0"/>
              <a:t>Hypothesis testing is usually done on the samples rather than the entire population, due to the practical constraints of available resources to collect all the available data.</a:t>
            </a:r>
            <a:endParaRPr lang="en-US" dirty="0"/>
          </a:p>
          <a:p>
            <a:pPr marL="0" indent="0">
              <a:buNone/>
            </a:pPr>
            <a:endParaRPr lang="en-US" dirty="0"/>
          </a:p>
          <a:p>
            <a:pPr lvl="1"/>
            <a:r>
              <a:rPr lang="en-US" sz="2800" b="1" dirty="0"/>
              <a:t>Type I error</a:t>
            </a:r>
            <a:r>
              <a:rPr lang="en-US" sz="2800" dirty="0"/>
              <a:t>: Rejecting a null hypothesis when it is </a:t>
            </a:r>
            <a:r>
              <a:rPr lang="en-US" sz="2800" b="1" dirty="0"/>
              <a:t>true</a:t>
            </a:r>
            <a:endParaRPr lang="en-US" sz="2800" b="1" dirty="0"/>
          </a:p>
          <a:p>
            <a:pPr lvl="1"/>
            <a:endParaRPr lang="en-US" sz="2800" dirty="0"/>
          </a:p>
          <a:p>
            <a:pPr lvl="1"/>
            <a:r>
              <a:rPr lang="en-US" sz="2800" b="1" dirty="0"/>
              <a:t>Type II error</a:t>
            </a:r>
            <a:r>
              <a:rPr lang="en-US" sz="2800" dirty="0"/>
              <a:t>: Accepting a null hypothesis when it is </a:t>
            </a:r>
            <a:r>
              <a:rPr lang="en-US" sz="2800" b="1" dirty="0"/>
              <a:t>false.</a:t>
            </a:r>
            <a:endParaRPr lang="en-US" sz="2800" b="1" dirty="0"/>
          </a:p>
          <a:p>
            <a:pPr marL="457200" lvl="1" indent="0">
              <a:buNone/>
            </a:pPr>
            <a:endParaRPr 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319" y="285136"/>
            <a:ext cx="10515600" cy="746791"/>
          </a:xfrm>
        </p:spPr>
        <p:txBody>
          <a:bodyPr/>
          <a:lstStyle/>
          <a:p>
            <a:r>
              <a:rPr lang="en-US" b="1" dirty="0">
                <a:solidFill>
                  <a:srgbClr val="C00000"/>
                </a:solidFill>
              </a:rPr>
              <a:t>Normal distribution</a:t>
            </a:r>
            <a:r>
              <a:rPr lang="en-US" dirty="0">
                <a:solidFill>
                  <a:srgbClr val="C00000"/>
                </a:solidFill>
              </a:rPr>
              <a:t>:</a:t>
            </a:r>
            <a:endParaRPr lang="en-US" dirty="0">
              <a:solidFill>
                <a:srgbClr val="C00000"/>
              </a:solidFill>
            </a:endParaRPr>
          </a:p>
        </p:txBody>
      </p:sp>
      <p:sp>
        <p:nvSpPr>
          <p:cNvPr id="3" name="Content Placeholder 2"/>
          <p:cNvSpPr>
            <a:spLocks noGrp="1"/>
          </p:cNvSpPr>
          <p:nvPr>
            <p:ph idx="1"/>
          </p:nvPr>
        </p:nvSpPr>
        <p:spPr>
          <a:xfrm>
            <a:off x="560439" y="1297858"/>
            <a:ext cx="10793361" cy="4879105"/>
          </a:xfrm>
        </p:spPr>
        <p:txBody>
          <a:bodyPr/>
          <a:lstStyle/>
          <a:p>
            <a:r>
              <a:rPr lang="en-US" dirty="0"/>
              <a:t>This is very important in statistics because of the central limit theorem, which states that the population of all possible samples of size </a:t>
            </a:r>
            <a:r>
              <a:rPr lang="en-US" i="1" dirty="0"/>
              <a:t>n </a:t>
            </a:r>
            <a:r>
              <a:rPr lang="en-US" dirty="0"/>
              <a:t>from a population with mean </a:t>
            </a:r>
            <a:r>
              <a:rPr lang="en-US" i="1" dirty="0"/>
              <a:t>μ </a:t>
            </a:r>
            <a:r>
              <a:rPr lang="en-US" dirty="0"/>
              <a:t>and variance </a:t>
            </a:r>
            <a:r>
              <a:rPr lang="en-US" i="1" dirty="0"/>
              <a:t>σ2 </a:t>
            </a:r>
            <a:r>
              <a:rPr lang="en-US" dirty="0"/>
              <a:t>approaches a normal distribution:</a:t>
            </a:r>
            <a:endParaRPr lang="en-US" dirty="0"/>
          </a:p>
          <a:p>
            <a:endParaRPr lang="en-US" dirty="0"/>
          </a:p>
        </p:txBody>
      </p:sp>
      <p:pic>
        <p:nvPicPr>
          <p:cNvPr id="4" name="Picture 3"/>
          <p:cNvPicPr>
            <a:picLocks noChangeAspect="1"/>
          </p:cNvPicPr>
          <p:nvPr/>
        </p:nvPicPr>
        <p:blipFill>
          <a:blip r:embed="rId1"/>
          <a:stretch>
            <a:fillRect/>
          </a:stretch>
        </p:blipFill>
        <p:spPr>
          <a:xfrm>
            <a:off x="2810490" y="3042776"/>
            <a:ext cx="5202800" cy="9084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977"/>
            <a:ext cx="10515600" cy="736088"/>
          </a:xfrm>
        </p:spPr>
        <p:txBody>
          <a:bodyPr/>
          <a:lstStyle/>
          <a:p>
            <a:r>
              <a:rPr lang="en-US" b="1" dirty="0">
                <a:solidFill>
                  <a:srgbClr val="C00000"/>
                </a:solidFill>
              </a:rPr>
              <a:t>Chi-square</a:t>
            </a:r>
            <a:r>
              <a:rPr lang="en-US" dirty="0">
                <a:solidFill>
                  <a:srgbClr val="C00000"/>
                </a:solidFill>
              </a:rPr>
              <a:t>:</a:t>
            </a:r>
            <a:endParaRPr lang="en-US" dirty="0">
              <a:solidFill>
                <a:srgbClr val="C00000"/>
              </a:solidFill>
            </a:endParaRPr>
          </a:p>
        </p:txBody>
      </p:sp>
      <p:sp>
        <p:nvSpPr>
          <p:cNvPr id="3" name="Content Placeholder 2"/>
          <p:cNvSpPr>
            <a:spLocks noGrp="1"/>
          </p:cNvSpPr>
          <p:nvPr>
            <p:ph idx="1"/>
          </p:nvPr>
        </p:nvSpPr>
        <p:spPr>
          <a:xfrm>
            <a:off x="481781" y="1199535"/>
            <a:ext cx="10872019" cy="4977428"/>
          </a:xfrm>
        </p:spPr>
        <p:txBody>
          <a:bodyPr/>
          <a:lstStyle/>
          <a:p>
            <a:r>
              <a:rPr lang="en-US" dirty="0"/>
              <a:t>This test of independence is one of the most basic and common hypothesis tests in the statistical analysis of categorical data.</a:t>
            </a:r>
            <a:endParaRPr lang="en-US" dirty="0"/>
          </a:p>
          <a:p>
            <a:pPr marL="0" indent="0">
              <a:buNone/>
            </a:pPr>
            <a:endParaRPr lang="en-US" dirty="0"/>
          </a:p>
          <a:p>
            <a:r>
              <a:rPr lang="en-US" dirty="0"/>
              <a:t>Given two categorical random variables </a:t>
            </a:r>
            <a:r>
              <a:rPr lang="en-US" i="1" dirty="0"/>
              <a:t>X </a:t>
            </a:r>
            <a:r>
              <a:rPr lang="en-US" dirty="0"/>
              <a:t>and </a:t>
            </a:r>
            <a:r>
              <a:rPr lang="en-US" i="1" dirty="0"/>
              <a:t>Y</a:t>
            </a:r>
            <a:r>
              <a:rPr lang="en-US" dirty="0"/>
              <a:t>, the chi-square test of independence determines whether or not there exists a statistical dependence between them.</a:t>
            </a:r>
            <a:endParaRPr lang="en-US" dirty="0"/>
          </a:p>
          <a:p>
            <a:endParaRPr lang="en-US" dirty="0"/>
          </a:p>
        </p:txBody>
      </p:sp>
      <p:pic>
        <p:nvPicPr>
          <p:cNvPr id="4" name="Picture 3"/>
          <p:cNvPicPr>
            <a:picLocks noChangeAspect="1"/>
          </p:cNvPicPr>
          <p:nvPr/>
        </p:nvPicPr>
        <p:blipFill>
          <a:blip r:embed="rId1"/>
          <a:stretch>
            <a:fillRect/>
          </a:stretch>
        </p:blipFill>
        <p:spPr>
          <a:xfrm>
            <a:off x="2197202" y="3994662"/>
            <a:ext cx="6991350" cy="9334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768" y="365125"/>
            <a:ext cx="10754032" cy="1325563"/>
          </a:xfrm>
        </p:spPr>
        <p:txBody>
          <a:bodyPr>
            <a:normAutofit fontScale="90000"/>
          </a:bodyPr>
          <a:lstStyle/>
          <a:p>
            <a:r>
              <a:rPr lang="en-US" b="1" dirty="0">
                <a:solidFill>
                  <a:srgbClr val="C00000"/>
                </a:solidFill>
              </a:rPr>
              <a:t>Example</a:t>
            </a:r>
            <a:r>
              <a:rPr lang="en-US" b="1" dirty="0"/>
              <a:t>: </a:t>
            </a:r>
            <a:r>
              <a:rPr lang="en-US" dirty="0"/>
              <a:t>In the following table, calculate whether the smoking habit has an impact on exercise behavior:</a:t>
            </a:r>
            <a:endParaRPr lang="en-US" dirty="0"/>
          </a:p>
        </p:txBody>
      </p:sp>
      <p:pic>
        <p:nvPicPr>
          <p:cNvPr id="4" name="Content Placeholder 3"/>
          <p:cNvPicPr>
            <a:picLocks noGrp="1" noChangeAspect="1"/>
          </p:cNvPicPr>
          <p:nvPr>
            <p:ph idx="1"/>
          </p:nvPr>
        </p:nvPicPr>
        <p:blipFill>
          <a:blip r:embed="rId1"/>
          <a:stretch>
            <a:fillRect/>
          </a:stretch>
        </p:blipFill>
        <p:spPr>
          <a:xfrm>
            <a:off x="1553707" y="1884619"/>
            <a:ext cx="7983373" cy="435133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6088"/>
          </a:xfrm>
        </p:spPr>
        <p:txBody>
          <a:bodyPr/>
          <a:lstStyle/>
          <a:p>
            <a:r>
              <a:rPr lang="en-US" b="1" dirty="0">
                <a:solidFill>
                  <a:srgbClr val="C00000"/>
                </a:solidFill>
              </a:rPr>
              <a:t>ANOVA:</a:t>
            </a:r>
            <a:endParaRPr lang="en-US" b="1" dirty="0">
              <a:solidFill>
                <a:srgbClr val="C00000"/>
              </a:solidFill>
            </a:endParaRPr>
          </a:p>
        </p:txBody>
      </p:sp>
      <p:sp>
        <p:nvSpPr>
          <p:cNvPr id="3" name="Content Placeholder 2"/>
          <p:cNvSpPr>
            <a:spLocks noGrp="1"/>
          </p:cNvSpPr>
          <p:nvPr>
            <p:ph idx="1"/>
          </p:nvPr>
        </p:nvSpPr>
        <p:spPr>
          <a:xfrm>
            <a:off x="838200" y="1189703"/>
            <a:ext cx="10515600" cy="4987260"/>
          </a:xfrm>
        </p:spPr>
        <p:txBody>
          <a:bodyPr/>
          <a:lstStyle/>
          <a:p>
            <a:r>
              <a:rPr lang="en-US" dirty="0"/>
              <a:t>Analyzing variance tests the hypothesis that the means of two or more populations are </a:t>
            </a:r>
            <a:r>
              <a:rPr lang="en-US" b="1" dirty="0">
                <a:solidFill>
                  <a:srgbClr val="00B0F0"/>
                </a:solidFill>
              </a:rPr>
              <a:t>equal</a:t>
            </a:r>
            <a:r>
              <a:rPr lang="en-US" dirty="0"/>
              <a:t>. </a:t>
            </a:r>
            <a:endParaRPr lang="en-US" dirty="0"/>
          </a:p>
          <a:p>
            <a:endParaRPr lang="en-US" dirty="0"/>
          </a:p>
          <a:p>
            <a:r>
              <a:rPr lang="en-US" dirty="0"/>
              <a:t>ANOVAs assess the importance of one or more factors by comparing the response variable means at the different factor levels.</a:t>
            </a:r>
            <a:endParaRPr lang="en-US" dirty="0"/>
          </a:p>
          <a:p>
            <a:endParaRPr lang="en-US" dirty="0"/>
          </a:p>
          <a:p>
            <a:r>
              <a:rPr lang="en-US" dirty="0"/>
              <a:t> The null hypothesis states that all population means are equal while the alternative hypothesis states that at least one is different.</a:t>
            </a:r>
            <a:endParaRPr lang="en-US"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0114"/>
          </a:xfrm>
        </p:spPr>
        <p:txBody>
          <a:bodyPr>
            <a:normAutofit fontScale="90000"/>
          </a:bodyPr>
          <a:lstStyle/>
          <a:p>
            <a:r>
              <a:rPr lang="en-US" b="1" dirty="0">
                <a:solidFill>
                  <a:srgbClr val="C00000"/>
                </a:solidFill>
              </a:rPr>
              <a:t>ANOVA-Example</a:t>
            </a:r>
            <a:endParaRPr lang="en-US" dirty="0">
              <a:solidFill>
                <a:srgbClr val="C00000"/>
              </a:solidFill>
            </a:endParaRPr>
          </a:p>
        </p:txBody>
      </p:sp>
      <p:sp>
        <p:nvSpPr>
          <p:cNvPr id="3" name="Content Placeholder 2"/>
          <p:cNvSpPr>
            <a:spLocks noGrp="1"/>
          </p:cNvSpPr>
          <p:nvPr>
            <p:ph idx="1"/>
          </p:nvPr>
        </p:nvSpPr>
        <p:spPr>
          <a:xfrm>
            <a:off x="393290" y="983226"/>
            <a:ext cx="11267768" cy="5193737"/>
          </a:xfrm>
        </p:spPr>
        <p:txBody>
          <a:bodyPr>
            <a:normAutofit/>
          </a:bodyPr>
          <a:lstStyle/>
          <a:p>
            <a:r>
              <a:rPr lang="en-US" b="1" u="sng" dirty="0"/>
              <a:t>Example:</a:t>
            </a:r>
            <a:endParaRPr lang="en-US" b="1" u="sng" dirty="0"/>
          </a:p>
          <a:p>
            <a:pPr marL="0" indent="0">
              <a:buNone/>
            </a:pPr>
            <a:r>
              <a:rPr lang="en-US" dirty="0"/>
              <a:t>	 A fertilizer company developed three new types of universal fertilizers after research that can be utilized to grow any type of crop. In order to find out whether all three have a similar crop yield, they randomly chose six crop types in the study. In accordance with the randomized </a:t>
            </a:r>
            <a:r>
              <a:rPr lang="en-US" dirty="0" err="1"/>
              <a:t>blockdesign</a:t>
            </a:r>
            <a:r>
              <a:rPr lang="en-US" dirty="0"/>
              <a:t>, each crop type will be tested with all three types of </a:t>
            </a:r>
            <a:r>
              <a:rPr lang="en-US" dirty="0" err="1"/>
              <a:t>fertilizerseparately</a:t>
            </a:r>
            <a:r>
              <a:rPr lang="en-US" dirty="0"/>
              <a:t>. The following table represents the yield in g/m2. At the 0.05level of significance, test whether the mean yields for the three new types of fertilizers are all equal:</a:t>
            </a:r>
            <a:endParaRPr lang="en-US"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785477" y="595493"/>
            <a:ext cx="4920123" cy="515234"/>
          </a:xfrm>
          <a:prstGeom prst="rect">
            <a:avLst/>
          </a:prstGeom>
        </p:spPr>
      </p:pic>
      <p:pic>
        <p:nvPicPr>
          <p:cNvPr id="5" name="Picture 4"/>
          <p:cNvPicPr>
            <a:picLocks noChangeAspect="1"/>
          </p:cNvPicPr>
          <p:nvPr/>
        </p:nvPicPr>
        <p:blipFill>
          <a:blip r:embed="rId2"/>
          <a:stretch>
            <a:fillRect/>
          </a:stretch>
        </p:blipFill>
        <p:spPr>
          <a:xfrm>
            <a:off x="2483569" y="1382961"/>
            <a:ext cx="3140483" cy="4859184"/>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F0"/>
                </a:solidFill>
              </a:rPr>
              <a:t>Confusion matrix</a:t>
            </a:r>
            <a:r>
              <a:rPr lang="en-US" dirty="0">
                <a:solidFill>
                  <a:srgbClr val="00B0F0"/>
                </a:solidFill>
              </a:rPr>
              <a:t>:</a:t>
            </a:r>
            <a:endParaRPr lang="en-US" dirty="0">
              <a:solidFill>
                <a:srgbClr val="00B0F0"/>
              </a:solidFill>
            </a:endParaRPr>
          </a:p>
        </p:txBody>
      </p:sp>
      <p:sp>
        <p:nvSpPr>
          <p:cNvPr id="3" name="Content Placeholder 2"/>
          <p:cNvSpPr>
            <a:spLocks noGrp="1"/>
          </p:cNvSpPr>
          <p:nvPr>
            <p:ph idx="1"/>
          </p:nvPr>
        </p:nvSpPr>
        <p:spPr/>
        <p:txBody>
          <a:bodyPr/>
          <a:lstStyle/>
          <a:p>
            <a:r>
              <a:rPr lang="en-US" dirty="0"/>
              <a:t>This is the matrix of the actual versus the predicted.</a:t>
            </a:r>
            <a:endParaRPr lang="en-US" dirty="0"/>
          </a:p>
          <a:p>
            <a:r>
              <a:rPr lang="en-US" dirty="0"/>
              <a:t>This concept is better explained with the example of cancer prediction using the model:</a:t>
            </a:r>
            <a:endParaRPr lang="en-US" dirty="0"/>
          </a:p>
        </p:txBody>
      </p:sp>
      <p:pic>
        <p:nvPicPr>
          <p:cNvPr id="4" name="Picture 3"/>
          <p:cNvPicPr>
            <a:picLocks noChangeAspect="1"/>
          </p:cNvPicPr>
          <p:nvPr/>
        </p:nvPicPr>
        <p:blipFill>
          <a:blip r:embed="rId1"/>
          <a:stretch>
            <a:fillRect/>
          </a:stretch>
        </p:blipFill>
        <p:spPr>
          <a:xfrm>
            <a:off x="1622476" y="3537360"/>
            <a:ext cx="8503451" cy="27745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802"/>
            <a:ext cx="10515600" cy="608269"/>
          </a:xfrm>
        </p:spPr>
        <p:txBody>
          <a:bodyPr>
            <a:normAutofit fontScale="90000"/>
          </a:bodyPr>
          <a:lstStyle/>
          <a:p>
            <a:r>
              <a:rPr lang="en-US" b="1" dirty="0">
                <a:solidFill>
                  <a:srgbClr val="00B0F0"/>
                </a:solidFill>
              </a:rPr>
              <a:t>Confusion matrix</a:t>
            </a:r>
            <a:r>
              <a:rPr lang="en-US" dirty="0">
                <a:solidFill>
                  <a:srgbClr val="00B0F0"/>
                </a:solidFill>
              </a:rPr>
              <a:t>:</a:t>
            </a:r>
            <a:endParaRPr lang="en-US" dirty="0"/>
          </a:p>
        </p:txBody>
      </p:sp>
      <p:sp>
        <p:nvSpPr>
          <p:cNvPr id="3" name="Content Placeholder 2"/>
          <p:cNvSpPr>
            <a:spLocks noGrp="1"/>
          </p:cNvSpPr>
          <p:nvPr>
            <p:ph idx="1"/>
          </p:nvPr>
        </p:nvSpPr>
        <p:spPr>
          <a:xfrm>
            <a:off x="838200" y="704789"/>
            <a:ext cx="10515600" cy="5203569"/>
          </a:xfrm>
        </p:spPr>
        <p:txBody>
          <a:bodyPr>
            <a:noAutofit/>
          </a:bodyPr>
          <a:lstStyle/>
          <a:p>
            <a:r>
              <a:rPr lang="en-US" b="1" dirty="0"/>
              <a:t>True positives (TPs)</a:t>
            </a:r>
            <a:r>
              <a:rPr lang="en-US" dirty="0"/>
              <a:t>: True positives are cases when we predict the disease as yes when the patient actually does have the disease.</a:t>
            </a:r>
            <a:endParaRPr lang="en-US" dirty="0"/>
          </a:p>
          <a:p>
            <a:pPr marL="0" indent="0">
              <a:buNone/>
            </a:pPr>
            <a:endParaRPr lang="en-US" dirty="0"/>
          </a:p>
          <a:p>
            <a:r>
              <a:rPr lang="en-US" b="1" dirty="0"/>
              <a:t>True negatives (TNs)</a:t>
            </a:r>
            <a:r>
              <a:rPr lang="en-US" dirty="0"/>
              <a:t>: Cases when we predict the disease as no when the patient actually does not have the disease.</a:t>
            </a:r>
            <a:endParaRPr lang="en-US" dirty="0"/>
          </a:p>
          <a:p>
            <a:r>
              <a:rPr lang="en-US" b="1" dirty="0"/>
              <a:t>False positives (FPs)</a:t>
            </a:r>
            <a:r>
              <a:rPr lang="en-US" dirty="0"/>
              <a:t>: When we predict the disease as yes when the patient actually does not have the disease. FPs are also considered to be type I errors.</a:t>
            </a:r>
            <a:endParaRPr lang="en-US" dirty="0"/>
          </a:p>
          <a:p>
            <a:r>
              <a:rPr lang="en-US" b="1" dirty="0"/>
              <a:t>False negatives (FNs)</a:t>
            </a:r>
            <a:r>
              <a:rPr lang="en-US" dirty="0"/>
              <a:t>: When we predict the disease as no when the patient actually does have the disease. FNs are also considered to be type II errors.</a:t>
            </a:r>
            <a:endParaRPr lang="en-US" dirty="0"/>
          </a:p>
          <a:p>
            <a:r>
              <a:rPr lang="en-US" b="1" dirty="0"/>
              <a:t>Precision (P)</a:t>
            </a:r>
            <a:r>
              <a:rPr lang="en-US" dirty="0"/>
              <a:t>: When yes is predicted, how often is it correct?</a:t>
            </a:r>
            <a:endParaRPr lang="en-US" dirty="0"/>
          </a:p>
          <a:p>
            <a:pPr marL="0" indent="0">
              <a:buNone/>
            </a:pPr>
            <a:r>
              <a:rPr lang="en-US" i="1" dirty="0"/>
              <a:t>					(TP/TP+FP)</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6423"/>
          </a:xfrm>
        </p:spPr>
        <p:txBody>
          <a:bodyPr/>
          <a:lstStyle/>
          <a:p>
            <a:r>
              <a:rPr lang="en-US" b="1" dirty="0">
                <a:solidFill>
                  <a:srgbClr val="C00000"/>
                </a:solidFill>
              </a:rPr>
              <a:t>F1 score (F1):</a:t>
            </a:r>
            <a:endParaRPr lang="en-US" b="1" dirty="0">
              <a:solidFill>
                <a:srgbClr val="C00000"/>
              </a:solidFill>
            </a:endParaRPr>
          </a:p>
        </p:txBody>
      </p:sp>
      <p:sp>
        <p:nvSpPr>
          <p:cNvPr id="3" name="Content Placeholder 2"/>
          <p:cNvSpPr>
            <a:spLocks noGrp="1"/>
          </p:cNvSpPr>
          <p:nvPr>
            <p:ph idx="1"/>
          </p:nvPr>
        </p:nvSpPr>
        <p:spPr>
          <a:xfrm>
            <a:off x="838200" y="1278194"/>
            <a:ext cx="10515600" cy="4898769"/>
          </a:xfrm>
        </p:spPr>
        <p:txBody>
          <a:bodyPr/>
          <a:lstStyle/>
          <a:p>
            <a:r>
              <a:rPr lang="en-US" dirty="0"/>
              <a:t>This is the harmonic mean of the precision and recall.</a:t>
            </a:r>
            <a:endParaRPr lang="en-US" dirty="0"/>
          </a:p>
          <a:p>
            <a:r>
              <a:rPr lang="en-US" dirty="0"/>
              <a:t>Multiplying the constant of </a:t>
            </a:r>
            <a:r>
              <a:rPr lang="en-US" i="1" dirty="0"/>
              <a:t>2 </a:t>
            </a:r>
            <a:r>
              <a:rPr lang="en-US" dirty="0"/>
              <a:t>scales the score to </a:t>
            </a:r>
            <a:r>
              <a:rPr lang="en-US" i="1" dirty="0"/>
              <a:t>1 </a:t>
            </a:r>
            <a:r>
              <a:rPr lang="en-US" dirty="0"/>
              <a:t>when both precision and recall are </a:t>
            </a:r>
            <a:r>
              <a:rPr lang="en-US" i="1" dirty="0"/>
              <a:t>1</a:t>
            </a:r>
            <a:r>
              <a:rPr lang="en-US" dirty="0"/>
              <a:t>:</a:t>
            </a:r>
            <a:endParaRPr lang="en-US" dirty="0"/>
          </a:p>
          <a:p>
            <a:endParaRPr lang="en-US" dirty="0"/>
          </a:p>
          <a:p>
            <a:endParaRPr lang="en-US" dirty="0"/>
          </a:p>
          <a:p>
            <a:endParaRPr lang="en-US" dirty="0"/>
          </a:p>
          <a:p>
            <a:r>
              <a:rPr lang="en-US" b="1" dirty="0"/>
              <a:t>Specificity</a:t>
            </a:r>
            <a:r>
              <a:rPr lang="en-US" dirty="0"/>
              <a:t>: Among the actual </a:t>
            </a:r>
            <a:r>
              <a:rPr lang="en-US" dirty="0" err="1"/>
              <a:t>nos</a:t>
            </a:r>
            <a:r>
              <a:rPr lang="en-US" dirty="0"/>
              <a:t>, what fraction was predicted as no?</a:t>
            </a:r>
            <a:endParaRPr lang="en-US" dirty="0"/>
          </a:p>
          <a:p>
            <a:pPr marL="0" indent="0">
              <a:buNone/>
            </a:pPr>
            <a:r>
              <a:rPr lang="en-US" dirty="0"/>
              <a:t>               Also equivalent to </a:t>
            </a:r>
            <a:r>
              <a:rPr lang="en-US" i="1" dirty="0"/>
              <a:t>1- false positive rate</a:t>
            </a:r>
            <a:r>
              <a:rPr lang="en-US" dirty="0"/>
              <a:t>:</a:t>
            </a:r>
            <a:endParaRPr lang="en-US" dirty="0"/>
          </a:p>
          <a:p>
            <a:pPr marL="0" indent="0">
              <a:buNone/>
            </a:pPr>
            <a:r>
              <a:rPr lang="en-US" i="1" dirty="0"/>
              <a:t>	       		(TN/TN+FP)</a:t>
            </a:r>
            <a:endParaRPr lang="en-US" dirty="0"/>
          </a:p>
        </p:txBody>
      </p:sp>
      <p:pic>
        <p:nvPicPr>
          <p:cNvPr id="4" name="Picture 3"/>
          <p:cNvPicPr>
            <a:picLocks noChangeAspect="1"/>
          </p:cNvPicPr>
          <p:nvPr/>
        </p:nvPicPr>
        <p:blipFill>
          <a:blip r:embed="rId1"/>
          <a:stretch>
            <a:fillRect/>
          </a:stretch>
        </p:blipFill>
        <p:spPr>
          <a:xfrm>
            <a:off x="3409643" y="2654710"/>
            <a:ext cx="4053041" cy="11719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148"/>
            <a:ext cx="10515600" cy="756623"/>
          </a:xfrm>
        </p:spPr>
        <p:txBody>
          <a:bodyPr>
            <a:normAutofit/>
          </a:bodyPr>
          <a:lstStyle/>
          <a:p>
            <a:pPr algn="ctr"/>
            <a:r>
              <a:rPr lang="en-US" sz="3800" b="1" dirty="0">
                <a:solidFill>
                  <a:srgbClr val="FF0000"/>
                </a:solidFill>
                <a:latin typeface="Azonix" pitchFamily="50" charset="0"/>
              </a:rPr>
              <a:t>3. Machine Learning</a:t>
            </a:r>
            <a:endParaRPr lang="en-US" sz="3800" dirty="0">
              <a:latin typeface="Azonix" pitchFamily="50" charset="0"/>
            </a:endParaRPr>
          </a:p>
        </p:txBody>
      </p:sp>
      <p:sp>
        <p:nvSpPr>
          <p:cNvPr id="3" name="Content Placeholder 2"/>
          <p:cNvSpPr>
            <a:spLocks noGrp="1"/>
          </p:cNvSpPr>
          <p:nvPr>
            <p:ph idx="1"/>
          </p:nvPr>
        </p:nvSpPr>
        <p:spPr>
          <a:xfrm>
            <a:off x="457200" y="1199074"/>
            <a:ext cx="11277600" cy="5253192"/>
          </a:xfrm>
        </p:spPr>
        <p:txBody>
          <a:bodyPr>
            <a:normAutofit/>
          </a:bodyPr>
          <a:lstStyle/>
          <a:p>
            <a:r>
              <a:rPr lang="en-US" sz="3200" dirty="0"/>
              <a:t>Branch of computer science that utilizes </a:t>
            </a:r>
            <a:r>
              <a:rPr lang="en-US" sz="3200" b="1" dirty="0">
                <a:solidFill>
                  <a:srgbClr val="00B0F0"/>
                </a:solidFill>
              </a:rPr>
              <a:t>past experience</a:t>
            </a:r>
            <a:r>
              <a:rPr lang="en-US" sz="3200" dirty="0"/>
              <a:t> to learn from and use its knowledge to make </a:t>
            </a:r>
            <a:r>
              <a:rPr lang="en-US" sz="3200" b="1" dirty="0">
                <a:solidFill>
                  <a:srgbClr val="00B050"/>
                </a:solidFill>
              </a:rPr>
              <a:t>future decisions</a:t>
            </a:r>
            <a:r>
              <a:rPr lang="en-US" sz="3200" dirty="0"/>
              <a:t>. </a:t>
            </a:r>
            <a:endParaRPr lang="en-US" sz="3200" dirty="0"/>
          </a:p>
          <a:p>
            <a:endParaRPr lang="en-US" sz="3200" dirty="0"/>
          </a:p>
          <a:p>
            <a:r>
              <a:rPr lang="en-US" sz="3200" dirty="0"/>
              <a:t>It is at the</a:t>
            </a:r>
            <a:r>
              <a:rPr lang="en-US" sz="3200" b="1" dirty="0">
                <a:solidFill>
                  <a:srgbClr val="00B0F0"/>
                </a:solidFill>
              </a:rPr>
              <a:t> intersection </a:t>
            </a:r>
            <a:r>
              <a:rPr lang="en-US" sz="3200" dirty="0"/>
              <a:t>of </a:t>
            </a:r>
            <a:r>
              <a:rPr lang="en-US" sz="3200" b="1" dirty="0">
                <a:solidFill>
                  <a:srgbClr val="00B050"/>
                </a:solidFill>
              </a:rPr>
              <a:t>computer science</a:t>
            </a:r>
            <a:r>
              <a:rPr lang="en-US" sz="3200" dirty="0"/>
              <a:t>, </a:t>
            </a:r>
            <a:r>
              <a:rPr lang="en-US" sz="3200" b="1" dirty="0">
                <a:solidFill>
                  <a:srgbClr val="00B050"/>
                </a:solidFill>
              </a:rPr>
              <a:t>engineering</a:t>
            </a:r>
            <a:r>
              <a:rPr lang="en-US" sz="3200" dirty="0"/>
              <a:t>, and </a:t>
            </a:r>
            <a:r>
              <a:rPr lang="en-US" sz="3200" b="1" dirty="0">
                <a:solidFill>
                  <a:srgbClr val="00B050"/>
                </a:solidFill>
              </a:rPr>
              <a:t>statistics</a:t>
            </a:r>
            <a:r>
              <a:rPr lang="en-US" sz="3200" dirty="0"/>
              <a:t>. </a:t>
            </a:r>
            <a:endParaRPr lang="en-US" sz="3200" dirty="0"/>
          </a:p>
          <a:p>
            <a:endParaRPr lang="en-US" sz="3200" dirty="0"/>
          </a:p>
          <a:p>
            <a:pPr marL="0" indent="0">
              <a:buNone/>
            </a:pPr>
            <a:r>
              <a:rPr lang="en-US" sz="3200" b="1" i="1" u="sng" dirty="0">
                <a:solidFill>
                  <a:srgbClr val="002060"/>
                </a:solidFill>
              </a:rPr>
              <a:t>Goal</a:t>
            </a:r>
            <a:endParaRPr lang="en-US" sz="3200" b="1" i="1" u="sng" dirty="0">
              <a:solidFill>
                <a:srgbClr val="002060"/>
              </a:solidFill>
            </a:endParaRPr>
          </a:p>
          <a:p>
            <a:r>
              <a:rPr lang="en-US" sz="3200" dirty="0"/>
              <a:t>Machine learning is to generalize a detectable </a:t>
            </a:r>
            <a:r>
              <a:rPr lang="en-US" sz="3200" b="1" dirty="0">
                <a:solidFill>
                  <a:srgbClr val="00B0F0"/>
                </a:solidFill>
              </a:rPr>
              <a:t>pattern</a:t>
            </a:r>
            <a:r>
              <a:rPr lang="en-US" sz="3200" dirty="0"/>
              <a:t> or to create an </a:t>
            </a:r>
            <a:r>
              <a:rPr lang="en-US" sz="3200" b="1" dirty="0">
                <a:solidFill>
                  <a:srgbClr val="00B0F0"/>
                </a:solidFill>
              </a:rPr>
              <a:t>unknown rule </a:t>
            </a:r>
            <a:r>
              <a:rPr lang="en-US" sz="3200" dirty="0"/>
              <a:t>from given examples.</a:t>
            </a:r>
            <a:endParaRPr lang="en-US" sz="3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796"/>
            <a:ext cx="10515600" cy="1325563"/>
          </a:xfrm>
        </p:spPr>
        <p:txBody>
          <a:bodyPr/>
          <a:lstStyle/>
          <a:p>
            <a:r>
              <a:rPr lang="en-US" b="1" dirty="0">
                <a:solidFill>
                  <a:srgbClr val="C00000"/>
                </a:solidFill>
              </a:rPr>
              <a:t>Area under curve (ROC):</a:t>
            </a:r>
            <a:endParaRPr lang="en-US" b="1" dirty="0">
              <a:solidFill>
                <a:srgbClr val="C00000"/>
              </a:solidFill>
            </a:endParaRPr>
          </a:p>
        </p:txBody>
      </p:sp>
      <p:sp>
        <p:nvSpPr>
          <p:cNvPr id="3" name="Content Placeholder 2"/>
          <p:cNvSpPr>
            <a:spLocks noGrp="1"/>
          </p:cNvSpPr>
          <p:nvPr>
            <p:ph idx="1"/>
          </p:nvPr>
        </p:nvSpPr>
        <p:spPr>
          <a:xfrm>
            <a:off x="639097" y="1825625"/>
            <a:ext cx="10714703" cy="4351338"/>
          </a:xfrm>
        </p:spPr>
        <p:txBody>
          <a:bodyPr/>
          <a:lstStyle/>
          <a:p>
            <a:r>
              <a:rPr lang="en-US" dirty="0"/>
              <a:t>Receiver operating characteristic curve is used to plot between </a:t>
            </a:r>
            <a:r>
              <a:rPr lang="en-US" b="1" dirty="0"/>
              <a:t>true positive rate </a:t>
            </a:r>
            <a:r>
              <a:rPr lang="en-US" dirty="0"/>
              <a:t>(</a:t>
            </a:r>
            <a:r>
              <a:rPr lang="en-US" b="1" dirty="0"/>
              <a:t>TPR</a:t>
            </a:r>
            <a:r>
              <a:rPr lang="en-US" dirty="0"/>
              <a:t>) and </a:t>
            </a:r>
            <a:r>
              <a:rPr lang="en-US" b="1" dirty="0"/>
              <a:t>false positive rate </a:t>
            </a:r>
            <a:r>
              <a:rPr lang="en-US" dirty="0"/>
              <a:t>(</a:t>
            </a:r>
            <a:r>
              <a:rPr lang="en-US" b="1" dirty="0"/>
              <a:t>FPR</a:t>
            </a:r>
            <a:r>
              <a:rPr lang="en-US" dirty="0"/>
              <a:t>), also known as a sensitivity and </a:t>
            </a:r>
            <a:r>
              <a:rPr lang="en-US" i="1" dirty="0"/>
              <a:t>1- specificity </a:t>
            </a:r>
            <a:r>
              <a:rPr lang="en-US" dirty="0"/>
              <a:t>graph:</a:t>
            </a:r>
            <a:endParaRPr lang="en-US" dirty="0"/>
          </a:p>
        </p:txBody>
      </p:sp>
      <p:pic>
        <p:nvPicPr>
          <p:cNvPr id="4" name="Picture 3"/>
          <p:cNvPicPr>
            <a:picLocks noChangeAspect="1"/>
          </p:cNvPicPr>
          <p:nvPr/>
        </p:nvPicPr>
        <p:blipFill>
          <a:blip r:embed="rId1"/>
          <a:stretch>
            <a:fillRect/>
          </a:stretch>
        </p:blipFill>
        <p:spPr>
          <a:xfrm>
            <a:off x="3777430" y="3170786"/>
            <a:ext cx="3488608" cy="3352149"/>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OBSERVATION AND PERFORMANCE WINDOW</a:t>
            </a:r>
            <a:r>
              <a:rPr lang="en-US" dirty="0">
                <a:solidFill>
                  <a:srgbClr val="C00000"/>
                </a:solidFill>
              </a:rPr>
              <a:t>:</a:t>
            </a:r>
            <a:endParaRPr lang="en-US" dirty="0">
              <a:solidFill>
                <a:srgbClr val="C00000"/>
              </a:solidFill>
            </a:endParaRPr>
          </a:p>
        </p:txBody>
      </p:sp>
      <p:sp>
        <p:nvSpPr>
          <p:cNvPr id="3" name="Content Placeholder 2"/>
          <p:cNvSpPr>
            <a:spLocks noGrp="1"/>
          </p:cNvSpPr>
          <p:nvPr>
            <p:ph idx="1"/>
          </p:nvPr>
        </p:nvSpPr>
        <p:spPr/>
        <p:txBody>
          <a:bodyPr>
            <a:normAutofit/>
          </a:bodyPr>
          <a:lstStyle/>
          <a:p>
            <a:pPr marL="0" indent="0">
              <a:buNone/>
            </a:pPr>
            <a:endParaRPr lang="en-US" dirty="0"/>
          </a:p>
          <a:p>
            <a:r>
              <a:rPr lang="en-US" dirty="0"/>
              <a:t>Tries to predict the event in advance rather than at the moment, so that some buffer time will exist to work on corrective actions. </a:t>
            </a:r>
            <a:endParaRPr lang="en-US" dirty="0"/>
          </a:p>
          <a:p>
            <a:r>
              <a:rPr lang="en-US" dirty="0"/>
              <a:t>For example, </a:t>
            </a:r>
            <a:endParaRPr lang="en-US" dirty="0"/>
          </a:p>
          <a:p>
            <a:pPr marL="0" indent="0">
              <a:buNone/>
            </a:pPr>
            <a:r>
              <a:rPr lang="en-US" dirty="0"/>
              <a:t>             question from a credit card company would be, for example, what is the probability that a particular customer will default in the coming 12-month period?</a:t>
            </a:r>
            <a:endParaRPr lang="en-US" dirty="0"/>
          </a:p>
          <a:p>
            <a:r>
              <a:rPr lang="en-US" dirty="0"/>
              <a:t> So that I can call him and offer any discounts or develop my collection strategies accordingly.</a:t>
            </a:r>
            <a:endParaRPr lang="en-US"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OBSERVATION AND PERFORMANCE WINDOW</a:t>
            </a:r>
            <a:endParaRPr lang="en-US" dirty="0"/>
          </a:p>
        </p:txBody>
      </p:sp>
      <p:pic>
        <p:nvPicPr>
          <p:cNvPr id="4" name="Picture 3"/>
          <p:cNvPicPr>
            <a:picLocks noChangeAspect="1"/>
          </p:cNvPicPr>
          <p:nvPr/>
        </p:nvPicPr>
        <p:blipFill>
          <a:blip r:embed="rId1"/>
          <a:stretch>
            <a:fillRect/>
          </a:stretch>
        </p:blipFill>
        <p:spPr>
          <a:xfrm>
            <a:off x="813370" y="1948323"/>
            <a:ext cx="10565259" cy="3626567"/>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50677" cy="1325563"/>
          </a:xfrm>
        </p:spPr>
        <p:txBody>
          <a:bodyPr>
            <a:normAutofit/>
          </a:bodyPr>
          <a:lstStyle/>
          <a:p>
            <a:r>
              <a:rPr lang="en-US" sz="3600" b="1" dirty="0">
                <a:solidFill>
                  <a:srgbClr val="C00000"/>
                </a:solidFill>
                <a:latin typeface="Azonix" pitchFamily="50" charset="0"/>
              </a:rPr>
              <a:t>In-time and out-of-time validation:</a:t>
            </a:r>
            <a:endParaRPr lang="en-US" sz="3600" b="1" dirty="0">
              <a:solidFill>
                <a:srgbClr val="C00000"/>
              </a:solidFill>
              <a:latin typeface="Azonix" pitchFamily="50" charset="0"/>
            </a:endParaRPr>
          </a:p>
        </p:txBody>
      </p:sp>
      <p:sp>
        <p:nvSpPr>
          <p:cNvPr id="3" name="Content Placeholder 2"/>
          <p:cNvSpPr>
            <a:spLocks noGrp="1"/>
          </p:cNvSpPr>
          <p:nvPr>
            <p:ph idx="1"/>
          </p:nvPr>
        </p:nvSpPr>
        <p:spPr/>
        <p:txBody>
          <a:bodyPr>
            <a:normAutofit/>
          </a:bodyPr>
          <a:lstStyle/>
          <a:p>
            <a:r>
              <a:rPr lang="en-US" dirty="0"/>
              <a:t>In-time validation implies obtaining both a training and testing dataset from the same period of time, whereas out-of-time validation implies training and testing datasets drawn from different time periods.</a:t>
            </a:r>
            <a:endParaRPr lang="en-US" dirty="0"/>
          </a:p>
          <a:p>
            <a:r>
              <a:rPr lang="en-US" dirty="0"/>
              <a:t> Usually, the model performs worse in out-of-time validation rather than in-time due to the obvious reason that the characteristics of the train and test datasets might differ</a:t>
            </a:r>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5973"/>
            <a:ext cx="10515600" cy="835282"/>
          </a:xfrm>
        </p:spPr>
        <p:txBody>
          <a:bodyPr/>
          <a:lstStyle/>
          <a:p>
            <a:r>
              <a:rPr lang="en-US" b="1" dirty="0">
                <a:solidFill>
                  <a:srgbClr val="C00000"/>
                </a:solidFill>
              </a:rPr>
              <a:t>R-squared (coefficient of determination)</a:t>
            </a:r>
            <a:r>
              <a:rPr lang="en-US" dirty="0">
                <a:solidFill>
                  <a:srgbClr val="C00000"/>
                </a:solidFill>
              </a:rPr>
              <a:t>:</a:t>
            </a:r>
            <a:endParaRPr lang="en-US" dirty="0">
              <a:solidFill>
                <a:srgbClr val="C00000"/>
              </a:solidFill>
            </a:endParaRPr>
          </a:p>
        </p:txBody>
      </p:sp>
      <p:sp>
        <p:nvSpPr>
          <p:cNvPr id="3" name="Content Placeholder 2"/>
          <p:cNvSpPr>
            <a:spLocks noGrp="1"/>
          </p:cNvSpPr>
          <p:nvPr>
            <p:ph idx="1"/>
          </p:nvPr>
        </p:nvSpPr>
        <p:spPr>
          <a:xfrm>
            <a:off x="501445" y="1209368"/>
            <a:ext cx="10852355" cy="5368413"/>
          </a:xfrm>
        </p:spPr>
        <p:txBody>
          <a:bodyPr>
            <a:normAutofit/>
          </a:bodyPr>
          <a:lstStyle/>
          <a:p>
            <a:r>
              <a:rPr lang="en-US" dirty="0"/>
              <a:t>This is the measure of the percentage of the response variable variation that is explained by a model.</a:t>
            </a:r>
            <a:endParaRPr lang="en-US" dirty="0"/>
          </a:p>
          <a:p>
            <a:r>
              <a:rPr lang="en-US" dirty="0"/>
              <a:t>It also a measure of how well the model minimizes error compared with just utilizing the mean as an estimate. </a:t>
            </a:r>
            <a:endParaRPr lang="en-US" dirty="0"/>
          </a:p>
          <a:p>
            <a:r>
              <a:rPr lang="en-US" dirty="0"/>
              <a:t>R-squared can have a value less than zero also, which means the predicted values from the model perform worse than just taking the simple mean as a prediction for all the observations.</a:t>
            </a:r>
            <a:endParaRPr lang="en-US" dirty="0"/>
          </a:p>
          <a:p>
            <a:endParaRPr lang="en-US" dirty="0"/>
          </a:p>
        </p:txBody>
      </p:sp>
      <p:pic>
        <p:nvPicPr>
          <p:cNvPr id="4" name="Picture 3"/>
          <p:cNvPicPr>
            <a:picLocks noChangeAspect="1"/>
          </p:cNvPicPr>
          <p:nvPr/>
        </p:nvPicPr>
        <p:blipFill>
          <a:blip r:embed="rId1"/>
          <a:stretch>
            <a:fillRect/>
          </a:stretch>
        </p:blipFill>
        <p:spPr>
          <a:xfrm>
            <a:off x="2052176" y="4344014"/>
            <a:ext cx="7770002" cy="178148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Azonix" pitchFamily="50" charset="0"/>
              </a:rPr>
              <a:t>Adjusted R-squared</a:t>
            </a:r>
            <a:r>
              <a:rPr lang="en-US" dirty="0">
                <a:solidFill>
                  <a:srgbClr val="C00000"/>
                </a:solidFill>
                <a:latin typeface="Azonix" pitchFamily="50" charset="0"/>
              </a:rPr>
              <a:t>:</a:t>
            </a:r>
            <a:endParaRPr lang="en-US" dirty="0">
              <a:solidFill>
                <a:srgbClr val="C00000"/>
              </a:solidFill>
              <a:latin typeface="Azonix" pitchFamily="50" charset="0"/>
            </a:endParaRPr>
          </a:p>
        </p:txBody>
      </p:sp>
      <p:sp>
        <p:nvSpPr>
          <p:cNvPr id="3" name="Content Placeholder 2"/>
          <p:cNvSpPr>
            <a:spLocks noGrp="1"/>
          </p:cNvSpPr>
          <p:nvPr>
            <p:ph idx="1"/>
          </p:nvPr>
        </p:nvSpPr>
        <p:spPr>
          <a:xfrm>
            <a:off x="838200" y="1825625"/>
            <a:ext cx="10515600" cy="4761988"/>
          </a:xfrm>
        </p:spPr>
        <p:txBody>
          <a:bodyPr/>
          <a:lstStyle/>
          <a:p>
            <a:r>
              <a:rPr lang="en-US" dirty="0"/>
              <a:t>The explanation of the adjusted R-squared statistic is</a:t>
            </a:r>
            <a:endParaRPr lang="en-US" dirty="0"/>
          </a:p>
          <a:p>
            <a:r>
              <a:rPr lang="en-US" dirty="0"/>
              <a:t>almost the same as R-squared but it penalizes the R-squared value if extra</a:t>
            </a:r>
            <a:endParaRPr lang="en-US" dirty="0"/>
          </a:p>
          <a:p>
            <a:r>
              <a:rPr lang="en-US" dirty="0"/>
              <a:t>variables without a strong correlation are included in the model:</a:t>
            </a:r>
            <a:endParaRPr lang="en-US" dirty="0"/>
          </a:p>
          <a:p>
            <a:endParaRPr lang="en-US" dirty="0"/>
          </a:p>
          <a:p>
            <a:endParaRPr lang="en-US" dirty="0"/>
          </a:p>
          <a:p>
            <a:endParaRPr lang="en-US" dirty="0"/>
          </a:p>
          <a:p>
            <a:r>
              <a:rPr lang="en-US" dirty="0"/>
              <a:t>Here, </a:t>
            </a:r>
            <a:r>
              <a:rPr lang="en-US" i="1" dirty="0"/>
              <a:t>R2 </a:t>
            </a:r>
            <a:r>
              <a:rPr lang="en-US" dirty="0"/>
              <a:t>= sample R-squared value, </a:t>
            </a:r>
            <a:r>
              <a:rPr lang="en-US" i="1" dirty="0"/>
              <a:t>n </a:t>
            </a:r>
            <a:r>
              <a:rPr lang="en-US" dirty="0"/>
              <a:t>= sample size, </a:t>
            </a:r>
            <a:r>
              <a:rPr lang="en-US" i="1" dirty="0"/>
              <a:t>k </a:t>
            </a:r>
            <a:r>
              <a:rPr lang="en-US" dirty="0"/>
              <a:t>= number of predictors (or) variables</a:t>
            </a:r>
            <a:endParaRPr lang="en-US" dirty="0"/>
          </a:p>
        </p:txBody>
      </p:sp>
      <p:pic>
        <p:nvPicPr>
          <p:cNvPr id="4" name="Picture 3"/>
          <p:cNvPicPr>
            <a:picLocks noChangeAspect="1"/>
          </p:cNvPicPr>
          <p:nvPr/>
        </p:nvPicPr>
        <p:blipFill>
          <a:blip r:embed="rId1"/>
          <a:stretch>
            <a:fillRect/>
          </a:stretch>
        </p:blipFill>
        <p:spPr>
          <a:xfrm>
            <a:off x="1576387" y="3738870"/>
            <a:ext cx="9039225" cy="103960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6256"/>
          </a:xfrm>
        </p:spPr>
        <p:txBody>
          <a:bodyPr/>
          <a:lstStyle/>
          <a:p>
            <a:r>
              <a:rPr lang="en-US" b="1" dirty="0">
                <a:solidFill>
                  <a:srgbClr val="C00000"/>
                </a:solidFill>
                <a:latin typeface="Azonix" pitchFamily="50" charset="0"/>
              </a:rPr>
              <a:t>Why Adjusted R-squared </a:t>
            </a:r>
            <a:endParaRPr lang="en-US" b="1" dirty="0">
              <a:solidFill>
                <a:srgbClr val="C00000"/>
              </a:solidFill>
              <a:latin typeface="Azonix" pitchFamily="50" charset="0"/>
            </a:endParaRPr>
          </a:p>
        </p:txBody>
      </p:sp>
      <p:sp>
        <p:nvSpPr>
          <p:cNvPr id="3" name="Content Placeholder 2"/>
          <p:cNvSpPr>
            <a:spLocks noGrp="1"/>
          </p:cNvSpPr>
          <p:nvPr>
            <p:ph idx="1"/>
          </p:nvPr>
        </p:nvSpPr>
        <p:spPr>
          <a:xfrm>
            <a:off x="838200" y="1091382"/>
            <a:ext cx="10515600" cy="5614217"/>
          </a:xfrm>
        </p:spPr>
        <p:txBody>
          <a:bodyPr/>
          <a:lstStyle/>
          <a:p>
            <a:r>
              <a:rPr lang="en-US" dirty="0"/>
              <a:t>Adjusted R-squared value is the key metric in evaluating the quality of linear regressions. </a:t>
            </a:r>
            <a:endParaRPr lang="en-US" dirty="0"/>
          </a:p>
          <a:p>
            <a:r>
              <a:rPr lang="en-US" dirty="0"/>
              <a:t>Any linear regression model having the value of </a:t>
            </a:r>
            <a:r>
              <a:rPr lang="en-US" i="1" dirty="0"/>
              <a:t>R2 adjusted &gt;= 0.7 </a:t>
            </a:r>
            <a:r>
              <a:rPr lang="en-US" dirty="0"/>
              <a:t>is considered as a good enough model to implement.</a:t>
            </a:r>
            <a:endParaRPr lang="en-US" dirty="0"/>
          </a:p>
          <a:p>
            <a:pPr marL="0" indent="0">
              <a:buNone/>
            </a:pPr>
            <a:r>
              <a:rPr lang="en-US" b="1" u="sng" dirty="0"/>
              <a:t>Example:</a:t>
            </a:r>
            <a:r>
              <a:rPr lang="en-US" dirty="0"/>
              <a:t> </a:t>
            </a:r>
            <a:endParaRPr lang="en-US" dirty="0"/>
          </a:p>
          <a:p>
            <a:r>
              <a:rPr lang="en-US" dirty="0"/>
              <a:t>The R-squared value of a sample is </a:t>
            </a:r>
            <a:r>
              <a:rPr lang="en-US" i="1" dirty="0"/>
              <a:t>0.5, </a:t>
            </a:r>
            <a:r>
              <a:rPr lang="en-US" dirty="0"/>
              <a:t>with a sample size of </a:t>
            </a:r>
            <a:r>
              <a:rPr lang="en-US" i="1" dirty="0"/>
              <a:t>50 </a:t>
            </a:r>
            <a:r>
              <a:rPr lang="en-US" dirty="0"/>
              <a:t>and the independent variables are </a:t>
            </a:r>
            <a:r>
              <a:rPr lang="en-US" i="1" dirty="0"/>
              <a:t>10 </a:t>
            </a:r>
            <a:r>
              <a:rPr lang="en-US" dirty="0"/>
              <a:t>in number.</a:t>
            </a:r>
            <a:endParaRPr lang="en-US" dirty="0"/>
          </a:p>
          <a:p>
            <a:pPr marL="0" indent="0">
              <a:buNone/>
            </a:pPr>
            <a:r>
              <a:rPr lang="en-US" dirty="0"/>
              <a:t> Calculated adjusted </a:t>
            </a:r>
            <a:r>
              <a:rPr lang="en-US" dirty="0" err="1"/>
              <a:t>Rsquared</a:t>
            </a:r>
            <a:r>
              <a:rPr lang="en-US" dirty="0"/>
              <a:t>:</a:t>
            </a:r>
            <a:endParaRPr lang="en-US" dirty="0"/>
          </a:p>
        </p:txBody>
      </p:sp>
      <p:pic>
        <p:nvPicPr>
          <p:cNvPr id="4" name="Picture 3"/>
          <p:cNvPicPr>
            <a:picLocks noChangeAspect="1"/>
          </p:cNvPicPr>
          <p:nvPr/>
        </p:nvPicPr>
        <p:blipFill>
          <a:blip r:embed="rId1"/>
          <a:stretch>
            <a:fillRect/>
          </a:stretch>
        </p:blipFill>
        <p:spPr>
          <a:xfrm>
            <a:off x="3111295" y="5045484"/>
            <a:ext cx="5143500" cy="8572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C00000"/>
                </a:solidFill>
                <a:latin typeface="Azonix" pitchFamily="50" charset="0"/>
              </a:rPr>
              <a:t>Maximum likelihood estimate (MLE)</a:t>
            </a:r>
            <a:r>
              <a:rPr lang="en-US" sz="3600" dirty="0">
                <a:solidFill>
                  <a:srgbClr val="C00000"/>
                </a:solidFill>
                <a:latin typeface="Azonix" pitchFamily="50" charset="0"/>
              </a:rPr>
              <a:t>:</a:t>
            </a:r>
            <a:endParaRPr lang="en-US" sz="3600" dirty="0">
              <a:solidFill>
                <a:srgbClr val="C00000"/>
              </a:solidFill>
              <a:latin typeface="Azonix" pitchFamily="50" charset="0"/>
            </a:endParaRPr>
          </a:p>
        </p:txBody>
      </p:sp>
      <p:sp>
        <p:nvSpPr>
          <p:cNvPr id="3" name="Content Placeholder 2"/>
          <p:cNvSpPr>
            <a:spLocks noGrp="1"/>
          </p:cNvSpPr>
          <p:nvPr>
            <p:ph idx="1"/>
          </p:nvPr>
        </p:nvSpPr>
        <p:spPr/>
        <p:txBody>
          <a:bodyPr/>
          <a:lstStyle/>
          <a:p>
            <a:endParaRPr lang="en-US" dirty="0"/>
          </a:p>
          <a:p>
            <a:r>
              <a:rPr lang="en-US" dirty="0"/>
              <a:t>This is estimating the parameter values of a statistical model (logistic regression, to be precise) by finding the parameter values that maximize the likelihood of making the observations. </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a:solidFill>
                  <a:srgbClr val="C00000"/>
                </a:solidFill>
                <a:latin typeface="Azonix" pitchFamily="50" charset="0"/>
              </a:rPr>
              <a:t>Akaike</a:t>
            </a:r>
            <a:r>
              <a:rPr lang="en-US" sz="3600" b="1" dirty="0">
                <a:solidFill>
                  <a:srgbClr val="C00000"/>
                </a:solidFill>
                <a:latin typeface="Azonix" pitchFamily="50" charset="0"/>
              </a:rPr>
              <a:t> information criteria (AIC)</a:t>
            </a:r>
            <a:r>
              <a:rPr lang="en-US" sz="3600" dirty="0">
                <a:solidFill>
                  <a:srgbClr val="C00000"/>
                </a:solidFill>
                <a:latin typeface="Azonix" pitchFamily="50" charset="0"/>
              </a:rPr>
              <a:t>:</a:t>
            </a:r>
            <a:endParaRPr lang="en-US" sz="3600" dirty="0">
              <a:solidFill>
                <a:srgbClr val="C00000"/>
              </a:solidFill>
              <a:latin typeface="Azonix" pitchFamily="50" charset="0"/>
            </a:endParaRPr>
          </a:p>
        </p:txBody>
      </p:sp>
      <p:sp>
        <p:nvSpPr>
          <p:cNvPr id="3" name="Content Placeholder 2"/>
          <p:cNvSpPr>
            <a:spLocks noGrp="1"/>
          </p:cNvSpPr>
          <p:nvPr>
            <p:ph idx="1"/>
          </p:nvPr>
        </p:nvSpPr>
        <p:spPr/>
        <p:txBody>
          <a:bodyPr/>
          <a:lstStyle/>
          <a:p>
            <a:r>
              <a:rPr lang="en-US" dirty="0"/>
              <a:t>This is used in logistic regression, which is similar to the principle of adjusted R-square for linear regression.</a:t>
            </a:r>
            <a:endParaRPr lang="en-US" dirty="0"/>
          </a:p>
          <a:p>
            <a:endParaRPr lang="en-US" dirty="0"/>
          </a:p>
          <a:p>
            <a:r>
              <a:rPr lang="en-US" dirty="0"/>
              <a:t>It measures the relative quality of a model for a given set of data:</a:t>
            </a:r>
            <a:endParaRPr lang="en-US" dirty="0"/>
          </a:p>
          <a:p>
            <a:endParaRPr lang="en-US" dirty="0"/>
          </a:p>
          <a:p>
            <a:endParaRPr lang="en-US" dirty="0"/>
          </a:p>
          <a:p>
            <a:r>
              <a:rPr lang="en-US" dirty="0"/>
              <a:t>Here, </a:t>
            </a:r>
            <a:r>
              <a:rPr lang="en-US" i="1" dirty="0"/>
              <a:t>k </a:t>
            </a:r>
            <a:r>
              <a:rPr lang="en-US" dirty="0"/>
              <a:t>= number of predictors or variables</a:t>
            </a:r>
            <a:endParaRPr lang="en-US" dirty="0"/>
          </a:p>
        </p:txBody>
      </p:sp>
      <p:pic>
        <p:nvPicPr>
          <p:cNvPr id="4" name="Picture 3"/>
          <p:cNvPicPr>
            <a:picLocks noChangeAspect="1"/>
          </p:cNvPicPr>
          <p:nvPr/>
        </p:nvPicPr>
        <p:blipFill>
          <a:blip r:embed="rId1"/>
          <a:stretch>
            <a:fillRect/>
          </a:stretch>
        </p:blipFill>
        <p:spPr>
          <a:xfrm>
            <a:off x="4260747" y="3744119"/>
            <a:ext cx="3257550" cy="5143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5081"/>
          </a:xfrm>
        </p:spPr>
        <p:txBody>
          <a:bodyPr/>
          <a:lstStyle/>
          <a:p>
            <a:r>
              <a:rPr lang="en-US" b="1" dirty="0">
                <a:solidFill>
                  <a:srgbClr val="C00000"/>
                </a:solidFill>
                <a:latin typeface="Azonix" pitchFamily="50" charset="0"/>
              </a:rPr>
              <a:t>Entropy</a:t>
            </a:r>
            <a:r>
              <a:rPr lang="en-US" dirty="0">
                <a:solidFill>
                  <a:srgbClr val="C00000"/>
                </a:solidFill>
                <a:latin typeface="Azonix" pitchFamily="50" charset="0"/>
              </a:rPr>
              <a:t>:</a:t>
            </a:r>
            <a:endParaRPr lang="en-US" dirty="0">
              <a:solidFill>
                <a:srgbClr val="C00000"/>
              </a:solidFill>
              <a:latin typeface="Azonix" pitchFamily="50" charset="0"/>
            </a:endParaRPr>
          </a:p>
        </p:txBody>
      </p:sp>
      <p:sp>
        <p:nvSpPr>
          <p:cNvPr id="3" name="Content Placeholder 2"/>
          <p:cNvSpPr>
            <a:spLocks noGrp="1"/>
          </p:cNvSpPr>
          <p:nvPr>
            <p:ph idx="1"/>
          </p:nvPr>
        </p:nvSpPr>
        <p:spPr>
          <a:xfrm>
            <a:off x="599768" y="1356852"/>
            <a:ext cx="10754032" cy="5250425"/>
          </a:xfrm>
        </p:spPr>
        <p:txBody>
          <a:bodyPr>
            <a:normAutofit/>
          </a:bodyPr>
          <a:lstStyle/>
          <a:p>
            <a:pPr algn="just"/>
            <a:r>
              <a:rPr lang="en-US" dirty="0"/>
              <a:t>This comes from information theory and is the measure of impurity in the data. If the sample is completely homogeneous, the entropy is zero and if the sample is equally divided, it has an entropy of </a:t>
            </a:r>
            <a:r>
              <a:rPr lang="en-US" i="1" dirty="0"/>
              <a:t>1</a:t>
            </a:r>
            <a:r>
              <a:rPr lang="en-US" dirty="0"/>
              <a:t>. </a:t>
            </a:r>
            <a:endParaRPr lang="en-US" dirty="0"/>
          </a:p>
          <a:p>
            <a:pPr algn="just"/>
            <a:endParaRPr lang="en-US" sz="1500" dirty="0"/>
          </a:p>
          <a:p>
            <a:pPr algn="just"/>
            <a:r>
              <a:rPr lang="en-US" dirty="0"/>
              <a:t>In decision trees, the predictor with the most heterogeneousness will be considered nearest to the root node to classify given data into classes in a greedy mode. </a:t>
            </a:r>
            <a:endParaRPr lang="en-US" dirty="0"/>
          </a:p>
          <a:p>
            <a:pPr algn="just"/>
            <a:endParaRPr lang="en-US" dirty="0"/>
          </a:p>
          <a:p>
            <a:endParaRPr lang="en-US" dirty="0"/>
          </a:p>
          <a:p>
            <a:r>
              <a:rPr lang="en-US" dirty="0"/>
              <a:t>Here, </a:t>
            </a:r>
            <a:r>
              <a:rPr lang="en-US" i="1" dirty="0"/>
              <a:t>n </a:t>
            </a:r>
            <a:r>
              <a:rPr lang="en-US" dirty="0"/>
              <a:t>= number of classes. Entropy is maximal at the middle, with the value of </a:t>
            </a:r>
            <a:r>
              <a:rPr lang="en-US" i="1" dirty="0"/>
              <a:t>1 </a:t>
            </a:r>
            <a:r>
              <a:rPr lang="en-US" dirty="0"/>
              <a:t>and minimal at the extremes as </a:t>
            </a:r>
            <a:r>
              <a:rPr lang="en-US" i="1" dirty="0"/>
              <a:t>0</a:t>
            </a:r>
            <a:r>
              <a:rPr lang="en-US" dirty="0"/>
              <a:t>. A low value of entropy is desirable as it will segregate classes better</a:t>
            </a:r>
            <a:endParaRPr lang="en-US" dirty="0"/>
          </a:p>
        </p:txBody>
      </p:sp>
      <p:pic>
        <p:nvPicPr>
          <p:cNvPr id="4" name="Picture 3"/>
          <p:cNvPicPr>
            <a:picLocks noChangeAspect="1"/>
          </p:cNvPicPr>
          <p:nvPr/>
        </p:nvPicPr>
        <p:blipFill>
          <a:blip r:embed="rId1"/>
          <a:stretch>
            <a:fillRect/>
          </a:stretch>
        </p:blipFill>
        <p:spPr>
          <a:xfrm>
            <a:off x="2743200" y="4684067"/>
            <a:ext cx="6705600" cy="590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5"/>
            <a:ext cx="10515600" cy="726256"/>
          </a:xfrm>
        </p:spPr>
        <p:txBody>
          <a:bodyPr/>
          <a:lstStyle/>
          <a:p>
            <a:r>
              <a:rPr lang="en-US" b="1" dirty="0">
                <a:solidFill>
                  <a:srgbClr val="0070C0"/>
                </a:solidFill>
              </a:rPr>
              <a:t>a.) Overview of Machine Learning </a:t>
            </a:r>
            <a:endParaRPr lang="en-US" b="1" dirty="0">
              <a:solidFill>
                <a:srgbClr val="0070C0"/>
              </a:solidFill>
            </a:endParaRPr>
          </a:p>
        </p:txBody>
      </p:sp>
      <p:pic>
        <p:nvPicPr>
          <p:cNvPr id="6" name="Picture 5"/>
          <p:cNvPicPr>
            <a:picLocks noChangeAspect="1"/>
          </p:cNvPicPr>
          <p:nvPr/>
        </p:nvPicPr>
        <p:blipFill>
          <a:blip r:embed="rId1"/>
          <a:stretch>
            <a:fillRect/>
          </a:stretch>
        </p:blipFill>
        <p:spPr>
          <a:xfrm>
            <a:off x="2957742" y="1373904"/>
            <a:ext cx="6276515" cy="513923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739695" y="1016101"/>
            <a:ext cx="8470379" cy="497174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36"/>
            <a:ext cx="10515600" cy="450952"/>
          </a:xfrm>
        </p:spPr>
        <p:txBody>
          <a:bodyPr>
            <a:normAutofit fontScale="90000"/>
          </a:bodyPr>
          <a:lstStyle/>
          <a:p>
            <a:r>
              <a:rPr lang="en-US" b="1" dirty="0">
                <a:solidFill>
                  <a:srgbClr val="FF0000"/>
                </a:solidFill>
                <a:latin typeface="Azonix" pitchFamily="50" charset="0"/>
              </a:rPr>
              <a:t>Example- Entropy </a:t>
            </a:r>
            <a:endParaRPr lang="en-US" b="1" dirty="0">
              <a:solidFill>
                <a:srgbClr val="FF0000"/>
              </a:solidFill>
              <a:latin typeface="Azonix" pitchFamily="50" charset="0"/>
            </a:endParaRPr>
          </a:p>
        </p:txBody>
      </p:sp>
      <p:sp>
        <p:nvSpPr>
          <p:cNvPr id="3" name="Content Placeholder 2"/>
          <p:cNvSpPr>
            <a:spLocks noGrp="1"/>
          </p:cNvSpPr>
          <p:nvPr>
            <p:ph idx="1"/>
          </p:nvPr>
        </p:nvSpPr>
        <p:spPr>
          <a:xfrm>
            <a:off x="838200" y="884903"/>
            <a:ext cx="10515600" cy="5292060"/>
          </a:xfrm>
        </p:spPr>
        <p:txBody>
          <a:bodyPr>
            <a:normAutofit/>
          </a:bodyPr>
          <a:lstStyle/>
          <a:p>
            <a:r>
              <a:rPr lang="en-US" dirty="0">
                <a:solidFill>
                  <a:srgbClr val="C00000"/>
                </a:solidFill>
              </a:rPr>
              <a:t>Given two types of coin in which the first one is a fair one (</a:t>
            </a:r>
            <a:r>
              <a:rPr lang="en-US" i="1" dirty="0">
                <a:solidFill>
                  <a:srgbClr val="C00000"/>
                </a:solidFill>
              </a:rPr>
              <a:t>1/2 </a:t>
            </a:r>
            <a:r>
              <a:rPr lang="en-US" dirty="0">
                <a:solidFill>
                  <a:srgbClr val="C00000"/>
                </a:solidFill>
              </a:rPr>
              <a:t>head and </a:t>
            </a:r>
            <a:r>
              <a:rPr lang="en-US" i="1" dirty="0">
                <a:solidFill>
                  <a:srgbClr val="C00000"/>
                </a:solidFill>
              </a:rPr>
              <a:t>1/2 </a:t>
            </a:r>
            <a:r>
              <a:rPr lang="en-US" dirty="0">
                <a:solidFill>
                  <a:srgbClr val="C00000"/>
                </a:solidFill>
              </a:rPr>
              <a:t>tail probabilities) and the other is a biased one (</a:t>
            </a:r>
            <a:r>
              <a:rPr lang="en-US" i="1" dirty="0">
                <a:solidFill>
                  <a:srgbClr val="C00000"/>
                </a:solidFill>
              </a:rPr>
              <a:t>1/3 </a:t>
            </a:r>
            <a:r>
              <a:rPr lang="en-US" dirty="0">
                <a:solidFill>
                  <a:srgbClr val="C00000"/>
                </a:solidFill>
              </a:rPr>
              <a:t>head and </a:t>
            </a:r>
            <a:r>
              <a:rPr lang="en-US" i="1" dirty="0">
                <a:solidFill>
                  <a:srgbClr val="C00000"/>
                </a:solidFill>
              </a:rPr>
              <a:t>2/3 </a:t>
            </a:r>
            <a:r>
              <a:rPr lang="en-US" dirty="0">
                <a:solidFill>
                  <a:srgbClr val="C00000"/>
                </a:solidFill>
              </a:rPr>
              <a:t>tail probabilities), calculate the entropy for both and justify which one is better with respect to modeling:</a:t>
            </a:r>
            <a:endParaRPr lang="en-US" dirty="0">
              <a:solidFill>
                <a:srgbClr val="C00000"/>
              </a:solidFill>
            </a:endParaRPr>
          </a:p>
          <a:p>
            <a:endParaRPr lang="en-US" dirty="0"/>
          </a:p>
          <a:p>
            <a:endParaRPr lang="en-US" dirty="0"/>
          </a:p>
          <a:p>
            <a:endParaRPr lang="en-US" dirty="0"/>
          </a:p>
          <a:p>
            <a:endParaRPr lang="en-US" dirty="0"/>
          </a:p>
          <a:p>
            <a:r>
              <a:rPr lang="en-US" dirty="0"/>
              <a:t>From both values, the decision tree algorithm chooses the biased coin rather than the fair coin as an observation splitter due to the fact the value of entropy is less.</a:t>
            </a:r>
            <a:endParaRPr lang="en-US" dirty="0"/>
          </a:p>
        </p:txBody>
      </p:sp>
      <p:pic>
        <p:nvPicPr>
          <p:cNvPr id="5" name="Picture 4"/>
          <p:cNvPicPr>
            <a:picLocks noChangeAspect="1"/>
          </p:cNvPicPr>
          <p:nvPr/>
        </p:nvPicPr>
        <p:blipFill>
          <a:blip r:embed="rId1"/>
          <a:stretch>
            <a:fillRect/>
          </a:stretch>
        </p:blipFill>
        <p:spPr>
          <a:xfrm>
            <a:off x="1881187" y="2701413"/>
            <a:ext cx="8429625" cy="18288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6131"/>
            <a:ext cx="10515600" cy="716423"/>
          </a:xfrm>
        </p:spPr>
        <p:txBody>
          <a:bodyPr/>
          <a:lstStyle/>
          <a:p>
            <a:r>
              <a:rPr lang="en-US" b="1" dirty="0">
                <a:solidFill>
                  <a:srgbClr val="C00000"/>
                </a:solidFill>
                <a:latin typeface="Azonix" pitchFamily="50" charset="0"/>
              </a:rPr>
              <a:t>Information gain:</a:t>
            </a:r>
            <a:endParaRPr lang="en-US" b="1" dirty="0">
              <a:solidFill>
                <a:srgbClr val="C00000"/>
              </a:solidFill>
              <a:latin typeface="Azonix" pitchFamily="50" charset="0"/>
            </a:endParaRPr>
          </a:p>
        </p:txBody>
      </p:sp>
      <p:sp>
        <p:nvSpPr>
          <p:cNvPr id="3" name="Content Placeholder 2"/>
          <p:cNvSpPr>
            <a:spLocks noGrp="1"/>
          </p:cNvSpPr>
          <p:nvPr>
            <p:ph idx="1"/>
          </p:nvPr>
        </p:nvSpPr>
        <p:spPr>
          <a:xfrm>
            <a:off x="442452" y="1022554"/>
            <a:ext cx="11130116" cy="5466736"/>
          </a:xfrm>
        </p:spPr>
        <p:txBody>
          <a:bodyPr>
            <a:normAutofit/>
          </a:bodyPr>
          <a:lstStyle/>
          <a:p>
            <a:pPr algn="just"/>
            <a:r>
              <a:rPr lang="en-US" dirty="0"/>
              <a:t>This is the expected reduction in entropy caused by partitioning the examples according to a given attribute.</a:t>
            </a:r>
            <a:endParaRPr lang="en-US" dirty="0"/>
          </a:p>
          <a:p>
            <a:pPr algn="just"/>
            <a:endParaRPr lang="en-US" sz="2000" dirty="0"/>
          </a:p>
          <a:p>
            <a:pPr algn="just"/>
            <a:r>
              <a:rPr lang="en-US" dirty="0"/>
              <a:t>The idea is to start with mixed classes and to keep partitioning until each node reaches its observations of the purest class. </a:t>
            </a:r>
            <a:endParaRPr lang="en-US" dirty="0"/>
          </a:p>
          <a:p>
            <a:pPr algn="just"/>
            <a:endParaRPr lang="en-US" dirty="0"/>
          </a:p>
          <a:p>
            <a:pPr algn="just"/>
            <a:r>
              <a:rPr lang="en-US" dirty="0"/>
              <a:t>At every stage, the variable with maximum information gain is chosen in greedy fashion:</a:t>
            </a:r>
            <a:endParaRPr lang="en-US" dirty="0"/>
          </a:p>
          <a:p>
            <a:r>
              <a:rPr lang="en-US" i="1" dirty="0">
                <a:solidFill>
                  <a:srgbClr val="C00000"/>
                </a:solidFill>
              </a:rPr>
              <a:t>Information gain = Entropy of parent - sum (weighted % * Entropy of child)</a:t>
            </a:r>
            <a:endParaRPr lang="en-US" i="1" dirty="0">
              <a:solidFill>
                <a:srgbClr val="C00000"/>
              </a:solidFill>
            </a:endParaRPr>
          </a:p>
          <a:p>
            <a:r>
              <a:rPr lang="en-US" i="1" dirty="0">
                <a:solidFill>
                  <a:srgbClr val="00B0F0"/>
                </a:solidFill>
              </a:rPr>
              <a:t>Weighted % = Number of observations in particular child / sum (observations in all child nodes)</a:t>
            </a:r>
            <a:endParaRPr lang="en-US" dirty="0">
              <a:solidFill>
                <a:srgbClr val="00B0F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306"/>
            <a:ext cx="10515600" cy="795081"/>
          </a:xfrm>
        </p:spPr>
        <p:txBody>
          <a:bodyPr/>
          <a:lstStyle/>
          <a:p>
            <a:r>
              <a:rPr lang="en-US" b="1" dirty="0">
                <a:solidFill>
                  <a:srgbClr val="C00000"/>
                </a:solidFill>
                <a:latin typeface="Azonix" pitchFamily="50" charset="0"/>
              </a:rPr>
              <a:t>Gini</a:t>
            </a:r>
            <a:r>
              <a:rPr lang="en-US" dirty="0">
                <a:solidFill>
                  <a:srgbClr val="C00000"/>
                </a:solidFill>
                <a:latin typeface="Azonix" pitchFamily="50" charset="0"/>
              </a:rPr>
              <a:t>:</a:t>
            </a:r>
            <a:endParaRPr lang="en-US" dirty="0">
              <a:solidFill>
                <a:srgbClr val="C00000"/>
              </a:solidFill>
              <a:latin typeface="Azonix" pitchFamily="50" charset="0"/>
            </a:endParaRPr>
          </a:p>
        </p:txBody>
      </p:sp>
      <p:sp>
        <p:nvSpPr>
          <p:cNvPr id="3" name="Content Placeholder 2"/>
          <p:cNvSpPr>
            <a:spLocks noGrp="1"/>
          </p:cNvSpPr>
          <p:nvPr>
            <p:ph idx="1"/>
          </p:nvPr>
        </p:nvSpPr>
        <p:spPr>
          <a:xfrm>
            <a:off x="838200" y="1179872"/>
            <a:ext cx="10515600" cy="4997092"/>
          </a:xfrm>
        </p:spPr>
        <p:txBody>
          <a:bodyPr/>
          <a:lstStyle/>
          <a:p>
            <a:r>
              <a:rPr lang="en-US" dirty="0"/>
              <a:t>Gini impurity is a measure of misclassification, which applies in a </a:t>
            </a:r>
            <a:r>
              <a:rPr lang="en-US" b="1" dirty="0"/>
              <a:t>multiclass classifier </a:t>
            </a:r>
            <a:r>
              <a:rPr lang="en-US" dirty="0"/>
              <a:t>context. Gini works almost the same as entropy, except, Gini is faster to calculate:</a:t>
            </a:r>
            <a:endParaRPr lang="en-US" dirty="0"/>
          </a:p>
          <a:p>
            <a:pPr marL="0" indent="0">
              <a:buNone/>
            </a:pPr>
            <a:r>
              <a:rPr lang="en-US" dirty="0"/>
              <a:t>							</a:t>
            </a:r>
            <a:endParaRPr lang="en-US" dirty="0"/>
          </a:p>
          <a:p>
            <a:pPr marL="0" indent="0">
              <a:buNone/>
            </a:pPr>
            <a:r>
              <a:rPr lang="en-US" dirty="0"/>
              <a:t>							Here, </a:t>
            </a:r>
            <a:r>
              <a:rPr lang="en-US" i="1" dirty="0" err="1"/>
              <a:t>i</a:t>
            </a:r>
            <a:r>
              <a:rPr lang="en-US" i="1" dirty="0"/>
              <a:t> </a:t>
            </a:r>
            <a:r>
              <a:rPr lang="en-US" dirty="0"/>
              <a:t>= number of classes</a:t>
            </a:r>
            <a:endParaRPr lang="en-US" dirty="0"/>
          </a:p>
        </p:txBody>
      </p:sp>
      <p:pic>
        <p:nvPicPr>
          <p:cNvPr id="4" name="Picture 3"/>
          <p:cNvPicPr>
            <a:picLocks noChangeAspect="1"/>
          </p:cNvPicPr>
          <p:nvPr/>
        </p:nvPicPr>
        <p:blipFill>
          <a:blip r:embed="rId1"/>
          <a:stretch>
            <a:fillRect/>
          </a:stretch>
        </p:blipFill>
        <p:spPr>
          <a:xfrm>
            <a:off x="7758574" y="2073865"/>
            <a:ext cx="2348988" cy="833801"/>
          </a:xfrm>
          <a:prstGeom prst="rect">
            <a:avLst/>
          </a:prstGeom>
        </p:spPr>
      </p:pic>
      <p:pic>
        <p:nvPicPr>
          <p:cNvPr id="5" name="Picture 4"/>
          <p:cNvPicPr>
            <a:picLocks noChangeAspect="1"/>
          </p:cNvPicPr>
          <p:nvPr/>
        </p:nvPicPr>
        <p:blipFill>
          <a:blip r:embed="rId2"/>
          <a:stretch>
            <a:fillRect/>
          </a:stretch>
        </p:blipFill>
        <p:spPr>
          <a:xfrm>
            <a:off x="1163434" y="2463577"/>
            <a:ext cx="5348902" cy="4183026"/>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116" y="109487"/>
            <a:ext cx="10515600" cy="677094"/>
          </a:xfrm>
        </p:spPr>
        <p:txBody>
          <a:bodyPr>
            <a:normAutofit/>
          </a:bodyPr>
          <a:lstStyle/>
          <a:p>
            <a:pPr algn="ctr"/>
            <a:r>
              <a:rPr lang="en-US" sz="3600" b="1" dirty="0">
                <a:solidFill>
                  <a:srgbClr val="00B050"/>
                </a:solidFill>
                <a:latin typeface="Azonix" pitchFamily="50" charset="0"/>
              </a:rPr>
              <a:t>Bias</a:t>
            </a:r>
            <a:r>
              <a:rPr lang="en-US" sz="3600" b="1" dirty="0">
                <a:latin typeface="Azonix" pitchFamily="50" charset="0"/>
              </a:rPr>
              <a:t> v</a:t>
            </a:r>
            <a:r>
              <a:rPr lang="en-US" sz="2800" b="1" dirty="0">
                <a:latin typeface="Azonix" pitchFamily="50" charset="0"/>
              </a:rPr>
              <a:t>s</a:t>
            </a:r>
            <a:r>
              <a:rPr lang="en-US" sz="3600" b="1" dirty="0">
                <a:latin typeface="Azonix" pitchFamily="50" charset="0"/>
              </a:rPr>
              <a:t> </a:t>
            </a:r>
            <a:r>
              <a:rPr lang="en-US" sz="3600" b="1" dirty="0">
                <a:solidFill>
                  <a:srgbClr val="00B050"/>
                </a:solidFill>
                <a:latin typeface="Azonix" pitchFamily="50" charset="0"/>
              </a:rPr>
              <a:t>Variance</a:t>
            </a:r>
            <a:r>
              <a:rPr lang="en-US" sz="3600" b="1" dirty="0">
                <a:latin typeface="Azonix" pitchFamily="50" charset="0"/>
              </a:rPr>
              <a:t> </a:t>
            </a:r>
            <a:r>
              <a:rPr lang="en-US" sz="3600" b="1" dirty="0">
                <a:solidFill>
                  <a:srgbClr val="C00000"/>
                </a:solidFill>
                <a:latin typeface="Azonix" pitchFamily="50" charset="0"/>
              </a:rPr>
              <a:t>Trade-off</a:t>
            </a:r>
            <a:endParaRPr lang="en-US" sz="3600" b="1" dirty="0">
              <a:solidFill>
                <a:srgbClr val="C00000"/>
              </a:solidFill>
              <a:latin typeface="Azonix" pitchFamily="50" charset="0"/>
            </a:endParaRPr>
          </a:p>
        </p:txBody>
      </p:sp>
      <p:sp>
        <p:nvSpPr>
          <p:cNvPr id="3" name="Content Placeholder 2"/>
          <p:cNvSpPr>
            <a:spLocks noGrp="1"/>
          </p:cNvSpPr>
          <p:nvPr>
            <p:ph idx="1"/>
          </p:nvPr>
        </p:nvSpPr>
        <p:spPr>
          <a:xfrm>
            <a:off x="393290" y="1017639"/>
            <a:ext cx="11415252" cy="5840361"/>
          </a:xfrm>
        </p:spPr>
        <p:txBody>
          <a:bodyPr>
            <a:normAutofit/>
          </a:bodyPr>
          <a:lstStyle/>
          <a:p>
            <a:r>
              <a:rPr lang="en-US" dirty="0"/>
              <a:t>Every model – Bias &amp; Variance Error components + Noise.</a:t>
            </a:r>
            <a:endParaRPr lang="en-US" dirty="0"/>
          </a:p>
          <a:p>
            <a:pPr marL="0" indent="0">
              <a:buNone/>
            </a:pPr>
            <a:endParaRPr lang="en-US" sz="1000" dirty="0"/>
          </a:p>
          <a:p>
            <a:r>
              <a:rPr lang="en-US" dirty="0"/>
              <a:t>Bias &amp; Variance are inversely related to each other.</a:t>
            </a:r>
            <a:endParaRPr lang="en-US" dirty="0"/>
          </a:p>
          <a:p>
            <a:pPr marL="0" indent="0">
              <a:buNone/>
            </a:pPr>
            <a:endParaRPr lang="en-US" sz="800" dirty="0"/>
          </a:p>
          <a:p>
            <a:r>
              <a:rPr lang="en-US" dirty="0"/>
              <a:t>One component trying to reduce and other component increase.</a:t>
            </a:r>
            <a:endParaRPr lang="en-US" dirty="0"/>
          </a:p>
          <a:p>
            <a:pPr marL="0" indent="0">
              <a:buNone/>
            </a:pPr>
            <a:endParaRPr lang="en-US" sz="800" dirty="0"/>
          </a:p>
          <a:p>
            <a:r>
              <a:rPr lang="en-US" dirty="0"/>
              <a:t>True art lies creating good fit by balance both </a:t>
            </a:r>
            <a:endParaRPr lang="en-US" dirty="0"/>
          </a:p>
          <a:p>
            <a:pPr marL="0" indent="0">
              <a:buNone/>
            </a:pPr>
            <a:endParaRPr lang="en-US" sz="800" dirty="0"/>
          </a:p>
          <a:p>
            <a:r>
              <a:rPr lang="en-US" dirty="0"/>
              <a:t>Ideal Model= Low Bias + Low Variance.</a:t>
            </a:r>
            <a:endParaRPr lang="en-US" dirty="0"/>
          </a:p>
          <a:p>
            <a:pPr marL="0" indent="0">
              <a:buNone/>
            </a:pPr>
            <a:r>
              <a:rPr lang="en-US" dirty="0"/>
              <a:t>                 &lt;algorithm miss relevant relations b/w features &amp; Target outputs&gt;</a:t>
            </a:r>
            <a:endParaRPr lang="en-US" dirty="0"/>
          </a:p>
          <a:p>
            <a:pPr marL="0" indent="0">
              <a:buNone/>
            </a:pPr>
            <a:endParaRPr lang="en-US" sz="700" dirty="0"/>
          </a:p>
          <a:p>
            <a:r>
              <a:rPr lang="en-US" dirty="0"/>
              <a:t>High Bias  -----&gt; cause – </a:t>
            </a:r>
            <a:r>
              <a:rPr lang="en-US" dirty="0" err="1"/>
              <a:t>Underfitting</a:t>
            </a:r>
            <a:r>
              <a:rPr lang="en-US" dirty="0"/>
              <a:t> problem.</a:t>
            </a:r>
            <a:endParaRPr lang="en-US" dirty="0"/>
          </a:p>
          <a:p>
            <a:pPr marL="0" indent="0">
              <a:buNone/>
            </a:pPr>
            <a:endParaRPr lang="en-US" sz="800" dirty="0"/>
          </a:p>
          <a:p>
            <a:r>
              <a:rPr lang="en-US" dirty="0"/>
              <a:t>High Variance ----&gt; cause – Overfitting Problem. </a:t>
            </a:r>
            <a:endParaRPr lang="en-US" dirty="0"/>
          </a:p>
          <a:p>
            <a:pPr marL="0" indent="0">
              <a:buNone/>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4771CC1-B947-4E29-8247-97EECA6D14E7}" type="slidenum">
              <a:rPr lang="en-US" smtClean="0"/>
            </a:fld>
            <a:endParaRPr lang="en-US"/>
          </a:p>
        </p:txBody>
      </p:sp>
      <p:pic>
        <p:nvPicPr>
          <p:cNvPr id="2050" name="Picture 2" descr="Image for post"/>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586392" y="1728616"/>
            <a:ext cx="5156777" cy="47490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31801" y="1178419"/>
            <a:ext cx="6123792" cy="584775"/>
          </a:xfrm>
          <a:prstGeom prst="rect">
            <a:avLst/>
          </a:prstGeom>
        </p:spPr>
        <p:txBody>
          <a:bodyPr wrap="none">
            <a:spAutoFit/>
          </a:bodyPr>
          <a:lstStyle/>
          <a:p>
            <a:r>
              <a:rPr lang="en-US" sz="3200" b="1" dirty="0">
                <a:solidFill>
                  <a:srgbClr val="00B0F0"/>
                </a:solidFill>
              </a:rPr>
              <a:t>(</a:t>
            </a:r>
            <a:r>
              <a:rPr lang="en-US" sz="3200" b="1" dirty="0" err="1">
                <a:solidFill>
                  <a:srgbClr val="00B0F0"/>
                </a:solidFill>
              </a:rPr>
              <a:t>i</a:t>
            </a:r>
            <a:r>
              <a:rPr lang="en-US" sz="3200" b="1" dirty="0">
                <a:solidFill>
                  <a:srgbClr val="00B0F0"/>
                </a:solidFill>
              </a:rPr>
              <a:t>) Underfitting Vs Overfitting Data </a:t>
            </a:r>
            <a:endParaRPr lang="en-US" sz="3200" dirty="0">
              <a:solidFill>
                <a:srgbClr val="00B0F0"/>
              </a:solidFill>
            </a:endParaRPr>
          </a:p>
        </p:txBody>
      </p:sp>
      <p:pic>
        <p:nvPicPr>
          <p:cNvPr id="6" name="Picture 5"/>
          <p:cNvPicPr>
            <a:picLocks noChangeAspect="1"/>
          </p:cNvPicPr>
          <p:nvPr/>
        </p:nvPicPr>
        <p:blipFill>
          <a:blip r:embed="rId2"/>
          <a:stretch>
            <a:fillRect/>
          </a:stretch>
        </p:blipFill>
        <p:spPr>
          <a:xfrm>
            <a:off x="8436129" y="2787865"/>
            <a:ext cx="2456873" cy="2031015"/>
          </a:xfrm>
          <a:prstGeom prst="rect">
            <a:avLst/>
          </a:prstGeom>
        </p:spPr>
      </p:pic>
      <p:pic>
        <p:nvPicPr>
          <p:cNvPr id="3" name="Picture 2"/>
          <p:cNvPicPr>
            <a:picLocks noChangeAspect="1"/>
          </p:cNvPicPr>
          <p:nvPr/>
        </p:nvPicPr>
        <p:blipFill>
          <a:blip r:embed="rId3"/>
          <a:stretch>
            <a:fillRect/>
          </a:stretch>
        </p:blipFill>
        <p:spPr>
          <a:xfrm>
            <a:off x="10250365" y="11948"/>
            <a:ext cx="1941635" cy="1906412"/>
          </a:xfrm>
          <a:prstGeom prst="rect">
            <a:avLst/>
          </a:prstGeom>
        </p:spPr>
      </p:pic>
      <p:sp>
        <p:nvSpPr>
          <p:cNvPr id="7" name="Title 6"/>
          <p:cNvSpPr>
            <a:spLocks noGrp="1"/>
          </p:cNvSpPr>
          <p:nvPr>
            <p:ph type="title"/>
          </p:nvPr>
        </p:nvSpPr>
        <p:spPr>
          <a:xfrm>
            <a:off x="189271" y="267032"/>
            <a:ext cx="10515600" cy="953269"/>
          </a:xfrm>
        </p:spPr>
        <p:txBody>
          <a:bodyPr>
            <a:normAutofit/>
          </a:bodyPr>
          <a:lstStyle/>
          <a:p>
            <a:r>
              <a:rPr lang="en-US" sz="3200" b="1" dirty="0">
                <a:solidFill>
                  <a:srgbClr val="00B050"/>
                </a:solidFill>
                <a:latin typeface="Azonix" pitchFamily="50" charset="0"/>
              </a:rPr>
              <a:t>Bias</a:t>
            </a:r>
            <a:r>
              <a:rPr lang="en-US" sz="3200" b="1" dirty="0">
                <a:latin typeface="Azonix" pitchFamily="50" charset="0"/>
              </a:rPr>
              <a:t> vs </a:t>
            </a:r>
            <a:r>
              <a:rPr lang="en-US" sz="3200" b="1" dirty="0">
                <a:solidFill>
                  <a:srgbClr val="00B050"/>
                </a:solidFill>
                <a:latin typeface="Azonix" pitchFamily="50" charset="0"/>
              </a:rPr>
              <a:t>Variance</a:t>
            </a:r>
            <a:r>
              <a:rPr lang="en-US" sz="3200" b="1" dirty="0">
                <a:latin typeface="Azonix" pitchFamily="50" charset="0"/>
              </a:rPr>
              <a:t> </a:t>
            </a:r>
            <a:r>
              <a:rPr lang="en-US" sz="3200" b="1" dirty="0">
                <a:solidFill>
                  <a:srgbClr val="C00000"/>
                </a:solidFill>
                <a:latin typeface="Azonix" pitchFamily="50" charset="0"/>
              </a:rPr>
              <a:t>Trade-off (Cont..,)</a:t>
            </a:r>
            <a:endParaRPr lang="en-US" sz="3200" dirty="0">
              <a:latin typeface="Azonix" pitchFamily="50"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491" y="251112"/>
            <a:ext cx="10515600" cy="591561"/>
          </a:xfrm>
        </p:spPr>
        <p:txBody>
          <a:bodyPr>
            <a:noAutofit/>
          </a:bodyPr>
          <a:lstStyle/>
          <a:p>
            <a:r>
              <a:rPr lang="en-US" sz="3200" b="1" dirty="0">
                <a:solidFill>
                  <a:srgbClr val="00B050"/>
                </a:solidFill>
                <a:latin typeface="Azonix" pitchFamily="50" charset="0"/>
              </a:rPr>
              <a:t>Bias</a:t>
            </a:r>
            <a:r>
              <a:rPr lang="en-US" sz="3200" b="1" dirty="0">
                <a:latin typeface="Azonix" pitchFamily="50" charset="0"/>
              </a:rPr>
              <a:t> v</a:t>
            </a:r>
            <a:r>
              <a:rPr lang="en-US" sz="2400" b="1" dirty="0">
                <a:latin typeface="Azonix" pitchFamily="50" charset="0"/>
              </a:rPr>
              <a:t>s</a:t>
            </a:r>
            <a:r>
              <a:rPr lang="en-US" sz="3200" b="1" dirty="0">
                <a:latin typeface="Azonix" pitchFamily="50" charset="0"/>
              </a:rPr>
              <a:t> </a:t>
            </a:r>
            <a:r>
              <a:rPr lang="en-US" sz="3200" b="1" dirty="0">
                <a:solidFill>
                  <a:srgbClr val="00B050"/>
                </a:solidFill>
                <a:latin typeface="Azonix" pitchFamily="50" charset="0"/>
              </a:rPr>
              <a:t>Variance</a:t>
            </a:r>
            <a:r>
              <a:rPr lang="en-US" sz="3200" b="1" dirty="0">
                <a:latin typeface="Azonix" pitchFamily="50" charset="0"/>
              </a:rPr>
              <a:t> </a:t>
            </a:r>
            <a:r>
              <a:rPr lang="en-US" sz="3200" b="1" dirty="0">
                <a:solidFill>
                  <a:srgbClr val="C00000"/>
                </a:solidFill>
                <a:latin typeface="Azonix" pitchFamily="50" charset="0"/>
              </a:rPr>
              <a:t>Trade-off (Cont..,)</a:t>
            </a:r>
            <a:endParaRPr lang="en-US" sz="3200" b="1" dirty="0">
              <a:solidFill>
                <a:srgbClr val="00B050"/>
              </a:solidFill>
              <a:latin typeface="Azonix" pitchFamily="50" charset="0"/>
            </a:endParaRPr>
          </a:p>
        </p:txBody>
      </p:sp>
      <p:sp>
        <p:nvSpPr>
          <p:cNvPr id="3" name="Content Placeholder 2"/>
          <p:cNvSpPr>
            <a:spLocks noGrp="1"/>
          </p:cNvSpPr>
          <p:nvPr>
            <p:ph idx="1"/>
          </p:nvPr>
        </p:nvSpPr>
        <p:spPr>
          <a:xfrm>
            <a:off x="489527" y="1025236"/>
            <a:ext cx="11360727" cy="5696239"/>
          </a:xfrm>
        </p:spPr>
        <p:txBody>
          <a:bodyPr/>
          <a:lstStyle/>
          <a:p>
            <a:pPr marL="0" indent="0">
              <a:buNone/>
            </a:pPr>
            <a:r>
              <a:rPr lang="en-US" sz="3200" b="1" dirty="0">
                <a:solidFill>
                  <a:srgbClr val="00B050"/>
                </a:solidFill>
              </a:rPr>
              <a:t>a.) Overfitting Data in Machine Learning Model :</a:t>
            </a:r>
            <a:endParaRPr lang="en-US" sz="3200" b="1" dirty="0">
              <a:solidFill>
                <a:srgbClr val="00B050"/>
              </a:solidFill>
            </a:endParaRPr>
          </a:p>
          <a:p>
            <a:pPr lvl="1">
              <a:buFont typeface="Wingdings" panose="05000000000000000000" pitchFamily="2" charset="2"/>
              <a:buChar char="ü"/>
            </a:pPr>
            <a:r>
              <a:rPr lang="en-US" sz="2500" b="1" dirty="0"/>
              <a:t> when a model learns </a:t>
            </a:r>
            <a:r>
              <a:rPr lang="en-US" sz="2500" b="1" dirty="0">
                <a:solidFill>
                  <a:srgbClr val="00B0F0"/>
                </a:solidFill>
              </a:rPr>
              <a:t>the training set too well</a:t>
            </a:r>
            <a:r>
              <a:rPr lang="en-US" sz="2500" b="1" dirty="0"/>
              <a:t>.</a:t>
            </a:r>
            <a:endParaRPr lang="en-US" sz="2500" b="1" dirty="0"/>
          </a:p>
          <a:p>
            <a:pPr lvl="1">
              <a:buFont typeface="Wingdings" panose="05000000000000000000" pitchFamily="2" charset="2"/>
              <a:buChar char="ü"/>
            </a:pPr>
            <a:r>
              <a:rPr lang="en-US" sz="2500" b="1" dirty="0"/>
              <a:t> taking up </a:t>
            </a:r>
            <a:r>
              <a:rPr lang="en-US" sz="2500" b="1" dirty="0">
                <a:solidFill>
                  <a:srgbClr val="00B0F0"/>
                </a:solidFill>
              </a:rPr>
              <a:t>random fluctuations </a:t>
            </a:r>
            <a:r>
              <a:rPr lang="en-US" sz="2500" b="1" dirty="0"/>
              <a:t>in the training data as concepts.</a:t>
            </a:r>
            <a:endParaRPr lang="en-US" sz="2500" b="1" dirty="0"/>
          </a:p>
          <a:p>
            <a:pPr lvl="1">
              <a:buFont typeface="Wingdings" panose="05000000000000000000" pitchFamily="2" charset="2"/>
              <a:buChar char="ü"/>
            </a:pPr>
            <a:r>
              <a:rPr lang="en-US" sz="2500" b="1" dirty="0"/>
              <a:t> These impact the model’s ability to generalize and </a:t>
            </a:r>
            <a:r>
              <a:rPr lang="en-US" sz="2500" b="1" dirty="0">
                <a:solidFill>
                  <a:srgbClr val="00B0F0"/>
                </a:solidFill>
              </a:rPr>
              <a:t>don’t apply to new data</a:t>
            </a:r>
            <a:r>
              <a:rPr lang="en-US" sz="2500" b="1" dirty="0"/>
              <a:t>.</a:t>
            </a:r>
            <a:endParaRPr lang="en-US" sz="2500" b="1" dirty="0"/>
          </a:p>
          <a:p>
            <a:pPr marL="0" indent="0">
              <a:buNone/>
            </a:pPr>
            <a:endParaRPr lang="en-US" sz="1000" b="1" dirty="0">
              <a:solidFill>
                <a:srgbClr val="C00000"/>
              </a:solidFill>
            </a:endParaRPr>
          </a:p>
          <a:p>
            <a:pPr marL="0" indent="0">
              <a:buNone/>
            </a:pPr>
            <a:r>
              <a:rPr lang="en-US" sz="2500" b="1" dirty="0">
                <a:solidFill>
                  <a:srgbClr val="C00000"/>
                </a:solidFill>
              </a:rPr>
              <a:t>   When Data occurs Overfitting?</a:t>
            </a:r>
            <a:endParaRPr lang="en-US" sz="2500" b="1" dirty="0">
              <a:solidFill>
                <a:srgbClr val="C00000"/>
              </a:solidFill>
            </a:endParaRPr>
          </a:p>
          <a:p>
            <a:pPr lvl="1">
              <a:buFont typeface="Wingdings" panose="05000000000000000000" pitchFamily="2" charset="2"/>
              <a:buChar char="ü"/>
            </a:pPr>
            <a:r>
              <a:rPr lang="en-US" sz="2500" b="1" dirty="0"/>
              <a:t> When a model is given the training data, it shows </a:t>
            </a:r>
            <a:r>
              <a:rPr lang="en-US" sz="2500" b="1" dirty="0">
                <a:solidFill>
                  <a:srgbClr val="00B0F0"/>
                </a:solidFill>
              </a:rPr>
              <a:t>100 percent accuracy</a:t>
            </a:r>
            <a:r>
              <a:rPr lang="en-US" sz="2500" b="1" dirty="0"/>
              <a:t>.</a:t>
            </a:r>
            <a:endParaRPr lang="en-US" sz="2500" b="1" dirty="0"/>
          </a:p>
          <a:p>
            <a:pPr lvl="1">
              <a:buFont typeface="Wingdings" panose="05000000000000000000" pitchFamily="2" charset="2"/>
              <a:buChar char="ü"/>
            </a:pPr>
            <a:r>
              <a:rPr lang="en-US" sz="2500" b="1" dirty="0"/>
              <a:t> But, when we use the test data, there may be an </a:t>
            </a:r>
            <a:r>
              <a:rPr lang="en-US" sz="2500" b="1" dirty="0">
                <a:solidFill>
                  <a:srgbClr val="00B0F0"/>
                </a:solidFill>
              </a:rPr>
              <a:t>error </a:t>
            </a:r>
            <a:r>
              <a:rPr lang="en-US" sz="2500" b="1" dirty="0"/>
              <a:t>and</a:t>
            </a:r>
            <a:r>
              <a:rPr lang="en-US" sz="2500" b="1" dirty="0">
                <a:solidFill>
                  <a:srgbClr val="00B0F0"/>
                </a:solidFill>
              </a:rPr>
              <a:t> low efficiency</a:t>
            </a:r>
            <a:r>
              <a:rPr lang="en-US" sz="2500" b="1" dirty="0"/>
              <a:t>. </a:t>
            </a:r>
            <a:endParaRPr lang="en-US" sz="2500" b="1" dirty="0"/>
          </a:p>
          <a:p>
            <a:pPr marL="457200" lvl="1" indent="0">
              <a:buNone/>
            </a:pPr>
            <a:endParaRPr lang="en-US" sz="1000" b="1" dirty="0"/>
          </a:p>
          <a:p>
            <a:pPr marL="0" indent="0">
              <a:buNone/>
            </a:pPr>
            <a:r>
              <a:rPr lang="en-US" sz="2500" b="1" dirty="0">
                <a:solidFill>
                  <a:srgbClr val="C00000"/>
                </a:solidFill>
              </a:rPr>
              <a:t>   How to avoid Overfitting Data in a Model?</a:t>
            </a:r>
            <a:endParaRPr lang="en-US" sz="2500" b="1" dirty="0">
              <a:solidFill>
                <a:srgbClr val="C00000"/>
              </a:solidFill>
            </a:endParaRPr>
          </a:p>
          <a:p>
            <a:pPr marL="457200" lvl="1" indent="0">
              <a:buNone/>
            </a:pPr>
            <a:r>
              <a:rPr lang="en-US" sz="2500" b="1" dirty="0"/>
              <a:t> (</a:t>
            </a:r>
            <a:r>
              <a:rPr lang="en-US" sz="2500" b="1" dirty="0" err="1"/>
              <a:t>i</a:t>
            </a:r>
            <a:r>
              <a:rPr lang="en-US" sz="2500" b="1" dirty="0"/>
              <a:t>) Regularization </a:t>
            </a:r>
            <a:endParaRPr lang="en-US" sz="2500" b="1" dirty="0"/>
          </a:p>
          <a:p>
            <a:pPr marL="457200" lvl="1" indent="0">
              <a:buNone/>
            </a:pPr>
            <a:r>
              <a:rPr lang="en-US" sz="2500" b="1" dirty="0"/>
              <a:t> (ii) Cross-validation methods</a:t>
            </a:r>
            <a:endParaRPr lang="en-US" sz="2500" b="1" dirty="0"/>
          </a:p>
          <a:p>
            <a:pPr marL="457200" lvl="1" indent="0">
              <a:buNone/>
            </a:pPr>
            <a:r>
              <a:rPr lang="en-US" sz="2500" b="1" dirty="0"/>
              <a:t>(iii) Ensemble</a:t>
            </a:r>
            <a:endParaRPr lang="en-US" sz="2500" b="1" dirty="0"/>
          </a:p>
          <a:p>
            <a:pPr marL="457200" lvl="1" indent="0">
              <a:buNone/>
            </a:pPr>
            <a:r>
              <a:rPr lang="en-US" sz="2500" b="1" dirty="0"/>
              <a:t>(iv) Removing Features</a:t>
            </a:r>
            <a:endParaRPr lang="en-US" sz="2500" b="1" dirty="0"/>
          </a:p>
          <a:p>
            <a:pPr marL="0" indent="0">
              <a:buNone/>
            </a:pPr>
            <a:endParaRPr lang="en-US" sz="2400" b="1" dirty="0"/>
          </a:p>
          <a:p>
            <a:pPr marL="0" indent="0">
              <a:buNone/>
            </a:pPr>
            <a:endParaRPr lang="en-US" b="1" dirty="0"/>
          </a:p>
        </p:txBody>
      </p:sp>
      <p:sp>
        <p:nvSpPr>
          <p:cNvPr id="4" name="Slide Number Placeholder 3"/>
          <p:cNvSpPr>
            <a:spLocks noGrp="1"/>
          </p:cNvSpPr>
          <p:nvPr>
            <p:ph type="sldNum" sz="quarter" idx="12"/>
          </p:nvPr>
        </p:nvSpPr>
        <p:spPr/>
        <p:txBody>
          <a:bodyPr/>
          <a:lstStyle/>
          <a:p>
            <a:fld id="{34771CC1-B947-4E29-8247-97EECA6D14E7}" type="slidenum">
              <a:rPr lang="en-US" smtClean="0"/>
            </a:fld>
            <a:endParaRPr lang="en-US"/>
          </a:p>
        </p:txBody>
      </p:sp>
      <p:pic>
        <p:nvPicPr>
          <p:cNvPr id="5" name="Picture 4"/>
          <p:cNvPicPr>
            <a:picLocks noChangeAspect="1"/>
          </p:cNvPicPr>
          <p:nvPr/>
        </p:nvPicPr>
        <p:blipFill>
          <a:blip r:embed="rId1"/>
          <a:stretch>
            <a:fillRect/>
          </a:stretch>
        </p:blipFill>
        <p:spPr>
          <a:xfrm>
            <a:off x="8294110" y="4435330"/>
            <a:ext cx="2374747" cy="2103582"/>
          </a:xfrm>
          <a:prstGeom prst="rect">
            <a:avLst/>
          </a:prstGeom>
        </p:spPr>
      </p:pic>
      <p:pic>
        <p:nvPicPr>
          <p:cNvPr id="6" name="Picture 5"/>
          <p:cNvPicPr>
            <a:picLocks noChangeAspect="1"/>
          </p:cNvPicPr>
          <p:nvPr/>
        </p:nvPicPr>
        <p:blipFill>
          <a:blip r:embed="rId2"/>
          <a:stretch>
            <a:fillRect/>
          </a:stretch>
        </p:blipFill>
        <p:spPr>
          <a:xfrm rot="3928962">
            <a:off x="10118409" y="384890"/>
            <a:ext cx="1629364" cy="149868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29" y="278104"/>
            <a:ext cx="10515600" cy="576984"/>
          </a:xfrm>
        </p:spPr>
        <p:txBody>
          <a:bodyPr>
            <a:normAutofit/>
          </a:bodyPr>
          <a:lstStyle/>
          <a:p>
            <a:r>
              <a:rPr lang="en-US" sz="3200" b="1" dirty="0">
                <a:solidFill>
                  <a:srgbClr val="00B050"/>
                </a:solidFill>
                <a:latin typeface="Azonix" pitchFamily="50" charset="0"/>
              </a:rPr>
              <a:t>Bias</a:t>
            </a:r>
            <a:r>
              <a:rPr lang="en-US" sz="3200" b="1" dirty="0">
                <a:latin typeface="Azonix" pitchFamily="50" charset="0"/>
              </a:rPr>
              <a:t> v</a:t>
            </a:r>
            <a:r>
              <a:rPr lang="en-US" sz="2000" b="1" dirty="0">
                <a:latin typeface="Azonix" pitchFamily="50" charset="0"/>
              </a:rPr>
              <a:t>s</a:t>
            </a:r>
            <a:r>
              <a:rPr lang="en-US" sz="3200" b="1" dirty="0">
                <a:latin typeface="Azonix" pitchFamily="50" charset="0"/>
              </a:rPr>
              <a:t> </a:t>
            </a:r>
            <a:r>
              <a:rPr lang="en-US" sz="3200" b="1" dirty="0">
                <a:solidFill>
                  <a:srgbClr val="00B050"/>
                </a:solidFill>
                <a:latin typeface="Azonix" pitchFamily="50" charset="0"/>
              </a:rPr>
              <a:t>Variance</a:t>
            </a:r>
            <a:r>
              <a:rPr lang="en-US" sz="3200" b="1" dirty="0">
                <a:latin typeface="Azonix" pitchFamily="50" charset="0"/>
              </a:rPr>
              <a:t> </a:t>
            </a:r>
            <a:r>
              <a:rPr lang="en-US" sz="3200" b="1" dirty="0">
                <a:solidFill>
                  <a:srgbClr val="C00000"/>
                </a:solidFill>
                <a:latin typeface="Azonix" pitchFamily="50" charset="0"/>
              </a:rPr>
              <a:t>Trade-off (Cont..,)</a:t>
            </a:r>
            <a:endParaRPr lang="en-US" sz="3200" dirty="0"/>
          </a:p>
        </p:txBody>
      </p:sp>
      <p:sp>
        <p:nvSpPr>
          <p:cNvPr id="3" name="Content Placeholder 2"/>
          <p:cNvSpPr>
            <a:spLocks noGrp="1"/>
          </p:cNvSpPr>
          <p:nvPr>
            <p:ph idx="1"/>
          </p:nvPr>
        </p:nvSpPr>
        <p:spPr>
          <a:xfrm>
            <a:off x="526473" y="1034474"/>
            <a:ext cx="10827327" cy="5142490"/>
          </a:xfrm>
        </p:spPr>
        <p:txBody>
          <a:bodyPr>
            <a:normAutofit/>
          </a:bodyPr>
          <a:lstStyle/>
          <a:p>
            <a:pPr marL="0" indent="0">
              <a:buNone/>
            </a:pPr>
            <a:r>
              <a:rPr lang="en-US" sz="3200" b="1" dirty="0">
                <a:solidFill>
                  <a:srgbClr val="00B050"/>
                </a:solidFill>
              </a:rPr>
              <a:t>b.) Underfitting Data in Machine Learning Model :</a:t>
            </a:r>
            <a:endParaRPr lang="en-US" sz="3200" b="1" dirty="0">
              <a:solidFill>
                <a:srgbClr val="00B050"/>
              </a:solidFill>
            </a:endParaRPr>
          </a:p>
          <a:p>
            <a:pPr lvl="1">
              <a:buFont typeface="Wingdings" panose="05000000000000000000" pitchFamily="2" charset="2"/>
              <a:buChar char="ü"/>
            </a:pPr>
            <a:r>
              <a:rPr lang="en-US" sz="2500" b="1" dirty="0"/>
              <a:t> </a:t>
            </a:r>
            <a:r>
              <a:rPr lang="en-US" sz="2500" b="1" dirty="0">
                <a:solidFill>
                  <a:srgbClr val="00B0F0"/>
                </a:solidFill>
              </a:rPr>
              <a:t>High bias error </a:t>
            </a:r>
            <a:r>
              <a:rPr lang="en-US" sz="2500" b="1" dirty="0"/>
              <a:t>means that that model we are using is ignoring all the important trends in the model and the model is </a:t>
            </a:r>
            <a:r>
              <a:rPr lang="en-US" sz="2500" b="1" dirty="0">
                <a:solidFill>
                  <a:srgbClr val="00B0F0"/>
                </a:solidFill>
              </a:rPr>
              <a:t>underfitting</a:t>
            </a:r>
            <a:r>
              <a:rPr lang="en-US" sz="2500" b="1" dirty="0"/>
              <a:t>.</a:t>
            </a:r>
            <a:endParaRPr lang="en-US" sz="2500" b="1" dirty="0"/>
          </a:p>
          <a:p>
            <a:pPr marL="0" indent="0">
              <a:buNone/>
            </a:pPr>
            <a:r>
              <a:rPr lang="en-US" b="1" dirty="0">
                <a:solidFill>
                  <a:srgbClr val="C00000"/>
                </a:solidFill>
              </a:rPr>
              <a:t>   When Data occurs Underfitting?</a:t>
            </a:r>
            <a:endParaRPr lang="en-US" b="1" dirty="0">
              <a:solidFill>
                <a:srgbClr val="C00000"/>
              </a:solidFill>
            </a:endParaRPr>
          </a:p>
          <a:p>
            <a:pPr lvl="1">
              <a:buFont typeface="Wingdings" panose="05000000000000000000" pitchFamily="2" charset="2"/>
              <a:buChar char="ü"/>
            </a:pPr>
            <a:r>
              <a:rPr lang="en-US" dirty="0"/>
              <a:t> </a:t>
            </a:r>
            <a:r>
              <a:rPr lang="en-US" sz="2500" b="1" dirty="0"/>
              <a:t>Sometimes it also gives the impression that the </a:t>
            </a:r>
            <a:r>
              <a:rPr lang="en-US" sz="2500" b="1" dirty="0">
                <a:solidFill>
                  <a:srgbClr val="00B0F0"/>
                </a:solidFill>
              </a:rPr>
              <a:t>data is noisy</a:t>
            </a:r>
            <a:r>
              <a:rPr lang="en-US" sz="2500" b="1" dirty="0"/>
              <a:t>. </a:t>
            </a:r>
            <a:endParaRPr lang="en-US" sz="2500" b="1" dirty="0"/>
          </a:p>
          <a:p>
            <a:pPr lvl="1">
              <a:buFont typeface="Wingdings" panose="05000000000000000000" pitchFamily="2" charset="2"/>
              <a:buChar char="ü"/>
            </a:pPr>
            <a:r>
              <a:rPr lang="en-US" sz="2500" b="1" dirty="0"/>
              <a:t> noisy data should be removed so that most important signals are found by the model to make effective predictions.</a:t>
            </a:r>
            <a:endParaRPr lang="en-US" sz="2500" b="1" dirty="0"/>
          </a:p>
          <a:p>
            <a:pPr lvl="1">
              <a:buFont typeface="Wingdings" panose="05000000000000000000" pitchFamily="2" charset="2"/>
              <a:buChar char="ü"/>
            </a:pPr>
            <a:r>
              <a:rPr lang="en-US" sz="2500" b="1" dirty="0"/>
              <a:t> Increasing the number of epochs results in increasing the duration of training of the model. It’s helpful in reducing the error.</a:t>
            </a:r>
            <a:endParaRPr lang="en-US" sz="2500" b="1" dirty="0"/>
          </a:p>
          <a:p>
            <a:pPr marL="0" indent="0">
              <a:buNone/>
            </a:pPr>
            <a:r>
              <a:rPr lang="en-US" b="1" dirty="0">
                <a:solidFill>
                  <a:srgbClr val="C00000"/>
                </a:solidFill>
              </a:rPr>
              <a:t>  How to avoid Underfitting Data in a Model?</a:t>
            </a:r>
            <a:endParaRPr lang="en-US" dirty="0"/>
          </a:p>
          <a:p>
            <a:pPr lvl="1">
              <a:buFont typeface="Wingdings" panose="05000000000000000000" pitchFamily="2" charset="2"/>
              <a:buChar char="ü"/>
            </a:pPr>
            <a:r>
              <a:rPr lang="en-US" dirty="0"/>
              <a:t> </a:t>
            </a:r>
            <a:r>
              <a:rPr lang="en-US" sz="2500" b="1" dirty="0"/>
              <a:t>We need to increase the complexity of the model.</a:t>
            </a:r>
            <a:endParaRPr lang="en-US" sz="2500" b="1" dirty="0"/>
          </a:p>
          <a:p>
            <a:pPr lvl="1">
              <a:buFont typeface="Wingdings" panose="05000000000000000000" pitchFamily="2" charset="2"/>
              <a:buChar char="ü"/>
            </a:pPr>
            <a:r>
              <a:rPr lang="en-US" sz="2500" b="1" dirty="0"/>
              <a:t> Number of features need to be increased</a:t>
            </a:r>
            <a:endParaRPr lang="en-US" sz="2500" b="1" dirty="0"/>
          </a:p>
          <a:p>
            <a:pPr marL="0" indent="0">
              <a:buNone/>
            </a:pPr>
            <a:endParaRPr lang="en-US" sz="3200" b="1" dirty="0">
              <a:solidFill>
                <a:srgbClr val="00B050"/>
              </a:solidFill>
            </a:endParaRPr>
          </a:p>
          <a:p>
            <a:endParaRPr lang="en-US" dirty="0"/>
          </a:p>
        </p:txBody>
      </p:sp>
      <p:sp>
        <p:nvSpPr>
          <p:cNvPr id="4" name="Slide Number Placeholder 3"/>
          <p:cNvSpPr>
            <a:spLocks noGrp="1"/>
          </p:cNvSpPr>
          <p:nvPr>
            <p:ph type="sldNum" sz="quarter" idx="12"/>
          </p:nvPr>
        </p:nvSpPr>
        <p:spPr/>
        <p:txBody>
          <a:bodyPr/>
          <a:lstStyle/>
          <a:p>
            <a:fld id="{34771CC1-B947-4E29-8247-97EECA6D14E7}" type="slidenum">
              <a:rPr lang="en-US" smtClean="0"/>
            </a:fld>
            <a:endParaRPr lang="en-US"/>
          </a:p>
        </p:txBody>
      </p:sp>
      <p:pic>
        <p:nvPicPr>
          <p:cNvPr id="5" name="Picture 4"/>
          <p:cNvPicPr>
            <a:picLocks noChangeAspect="1"/>
          </p:cNvPicPr>
          <p:nvPr/>
        </p:nvPicPr>
        <p:blipFill>
          <a:blip r:embed="rId1"/>
          <a:stretch>
            <a:fillRect/>
          </a:stretch>
        </p:blipFill>
        <p:spPr>
          <a:xfrm>
            <a:off x="8610600" y="4434171"/>
            <a:ext cx="2288309" cy="1922179"/>
          </a:xfrm>
          <a:prstGeom prst="rect">
            <a:avLst/>
          </a:prstGeom>
        </p:spPr>
      </p:pic>
      <p:pic>
        <p:nvPicPr>
          <p:cNvPr id="6" name="Picture 5"/>
          <p:cNvPicPr>
            <a:picLocks noChangeAspect="1"/>
          </p:cNvPicPr>
          <p:nvPr/>
        </p:nvPicPr>
        <p:blipFill>
          <a:blip r:embed="rId2"/>
          <a:stretch>
            <a:fillRect/>
          </a:stretch>
        </p:blipFill>
        <p:spPr>
          <a:xfrm rot="3928962">
            <a:off x="10256954" y="302837"/>
            <a:ext cx="1629364" cy="149868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1456"/>
          </a:xfrm>
        </p:spPr>
        <p:txBody>
          <a:bodyPr>
            <a:noAutofit/>
          </a:bodyPr>
          <a:lstStyle/>
          <a:p>
            <a:pPr algn="ctr"/>
            <a:r>
              <a:rPr lang="en-US" sz="3200" b="1" dirty="0">
                <a:solidFill>
                  <a:srgbClr val="00B050"/>
                </a:solidFill>
                <a:latin typeface="Azonix" pitchFamily="50" charset="0"/>
              </a:rPr>
              <a:t>Bias</a:t>
            </a:r>
            <a:r>
              <a:rPr lang="en-US" sz="3200" b="1" dirty="0">
                <a:latin typeface="Azonix" pitchFamily="50" charset="0"/>
              </a:rPr>
              <a:t> v</a:t>
            </a:r>
            <a:r>
              <a:rPr lang="en-US" sz="2800" b="1" dirty="0">
                <a:latin typeface="Azonix" pitchFamily="50" charset="0"/>
              </a:rPr>
              <a:t>s</a:t>
            </a:r>
            <a:r>
              <a:rPr lang="en-US" sz="3200" b="1" dirty="0">
                <a:latin typeface="Azonix" pitchFamily="50" charset="0"/>
              </a:rPr>
              <a:t> </a:t>
            </a:r>
            <a:r>
              <a:rPr lang="en-US" sz="3200" b="1" dirty="0">
                <a:solidFill>
                  <a:srgbClr val="00B050"/>
                </a:solidFill>
                <a:latin typeface="Azonix" pitchFamily="50" charset="0"/>
              </a:rPr>
              <a:t>Variance</a:t>
            </a:r>
            <a:r>
              <a:rPr lang="en-US" sz="3200" b="1" dirty="0">
                <a:latin typeface="Azonix" pitchFamily="50" charset="0"/>
              </a:rPr>
              <a:t> </a:t>
            </a:r>
            <a:r>
              <a:rPr lang="en-US" sz="3200" b="1" dirty="0">
                <a:solidFill>
                  <a:srgbClr val="C00000"/>
                </a:solidFill>
                <a:latin typeface="Azonix" pitchFamily="50" charset="0"/>
              </a:rPr>
              <a:t>Trade-off (Cont..,)</a:t>
            </a:r>
            <a:endParaRPr lang="en-US" sz="3200" dirty="0"/>
          </a:p>
        </p:txBody>
      </p:sp>
      <p:sp>
        <p:nvSpPr>
          <p:cNvPr id="3" name="Content Placeholder 2"/>
          <p:cNvSpPr>
            <a:spLocks noGrp="1"/>
          </p:cNvSpPr>
          <p:nvPr>
            <p:ph idx="1"/>
          </p:nvPr>
        </p:nvSpPr>
        <p:spPr>
          <a:xfrm>
            <a:off x="838200" y="1042219"/>
            <a:ext cx="10515600" cy="5134744"/>
          </a:xfrm>
        </p:spPr>
        <p:txBody>
          <a:bodyPr/>
          <a:lstStyle/>
          <a:p>
            <a:pPr marL="0" indent="0">
              <a:buNone/>
            </a:pPr>
            <a:r>
              <a:rPr lang="en-US" b="1" dirty="0"/>
              <a:t>Example : – </a:t>
            </a:r>
            <a:endParaRPr lang="en-US" b="1" dirty="0"/>
          </a:p>
          <a:p>
            <a:pPr marL="0" indent="0">
              <a:buNone/>
            </a:pPr>
            <a:r>
              <a:rPr lang="en-US" dirty="0"/>
              <a:t>           High Bias        ==&gt; Logistic Regression/ Linear Regression.</a:t>
            </a:r>
            <a:endParaRPr lang="en-US" dirty="0"/>
          </a:p>
          <a:p>
            <a:pPr marL="0" indent="0">
              <a:buNone/>
            </a:pPr>
            <a:r>
              <a:rPr lang="en-US" dirty="0"/>
              <a:t>           High Variance ==&gt; Decision Tree</a:t>
            </a: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1"/>
          <a:stretch>
            <a:fillRect/>
          </a:stretch>
        </p:blipFill>
        <p:spPr>
          <a:xfrm>
            <a:off x="838200" y="2980271"/>
            <a:ext cx="6474849" cy="762158"/>
          </a:xfrm>
          <a:prstGeom prst="rect">
            <a:avLst/>
          </a:prstGeom>
        </p:spPr>
      </p:pic>
      <p:pic>
        <p:nvPicPr>
          <p:cNvPr id="5" name="Picture 4"/>
          <p:cNvPicPr>
            <a:picLocks noChangeAspect="1"/>
          </p:cNvPicPr>
          <p:nvPr/>
        </p:nvPicPr>
        <p:blipFill>
          <a:blip r:embed="rId2"/>
          <a:stretch>
            <a:fillRect/>
          </a:stretch>
        </p:blipFill>
        <p:spPr>
          <a:xfrm>
            <a:off x="1479140" y="3879825"/>
            <a:ext cx="4548034" cy="1953970"/>
          </a:xfrm>
          <a:prstGeom prst="rect">
            <a:avLst/>
          </a:prstGeom>
        </p:spPr>
      </p:pic>
      <p:pic>
        <p:nvPicPr>
          <p:cNvPr id="6" name="Picture 5"/>
          <p:cNvPicPr>
            <a:picLocks noChangeAspect="1"/>
          </p:cNvPicPr>
          <p:nvPr/>
        </p:nvPicPr>
        <p:blipFill>
          <a:blip r:embed="rId3"/>
          <a:stretch>
            <a:fillRect/>
          </a:stretch>
        </p:blipFill>
        <p:spPr>
          <a:xfrm>
            <a:off x="7313049" y="2071444"/>
            <a:ext cx="4377506" cy="455811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7430"/>
          </a:xfrm>
        </p:spPr>
        <p:txBody>
          <a:bodyPr>
            <a:normAutofit/>
          </a:bodyPr>
          <a:lstStyle/>
          <a:p>
            <a:r>
              <a:rPr lang="en-US" sz="3600" b="1" dirty="0">
                <a:solidFill>
                  <a:srgbClr val="C00000"/>
                </a:solidFill>
                <a:latin typeface="Azonix" pitchFamily="50" charset="0"/>
              </a:rPr>
              <a:t>Train</a:t>
            </a:r>
            <a:r>
              <a:rPr lang="en-US" sz="3600" b="1" dirty="0">
                <a:latin typeface="Azonix" pitchFamily="50" charset="0"/>
              </a:rPr>
              <a:t> &amp; </a:t>
            </a:r>
            <a:r>
              <a:rPr lang="en-US" sz="3600" b="1" dirty="0">
                <a:solidFill>
                  <a:srgbClr val="00B0F0"/>
                </a:solidFill>
                <a:latin typeface="Azonix" pitchFamily="50" charset="0"/>
              </a:rPr>
              <a:t>Test</a:t>
            </a:r>
            <a:r>
              <a:rPr lang="en-US" sz="3600" b="1" dirty="0">
                <a:latin typeface="Azonix" pitchFamily="50" charset="0"/>
              </a:rPr>
              <a:t> Data </a:t>
            </a:r>
            <a:endParaRPr lang="en-US" sz="3600" b="1" dirty="0">
              <a:latin typeface="Azonix" pitchFamily="50" charset="0"/>
            </a:endParaRPr>
          </a:p>
        </p:txBody>
      </p:sp>
      <p:sp>
        <p:nvSpPr>
          <p:cNvPr id="3" name="Content Placeholder 2"/>
          <p:cNvSpPr>
            <a:spLocks noGrp="1"/>
          </p:cNvSpPr>
          <p:nvPr>
            <p:ph idx="1"/>
          </p:nvPr>
        </p:nvSpPr>
        <p:spPr>
          <a:xfrm>
            <a:off x="838200" y="1022556"/>
            <a:ext cx="10515600" cy="5154407"/>
          </a:xfrm>
        </p:spPr>
        <p:txBody>
          <a:bodyPr/>
          <a:lstStyle/>
          <a:p>
            <a:r>
              <a:rPr lang="en-US" dirty="0"/>
              <a:t>data usually will be split randomly 70-30 or 80-20 into train and test</a:t>
            </a:r>
            <a:endParaRPr lang="en-US" dirty="0"/>
          </a:p>
          <a:p>
            <a:r>
              <a:rPr lang="en-US" dirty="0"/>
              <a:t>datasets respectively in statistical modeling, in which training data utilized for</a:t>
            </a:r>
            <a:endParaRPr lang="en-US" dirty="0"/>
          </a:p>
          <a:p>
            <a:r>
              <a:rPr lang="en-US" dirty="0"/>
              <a:t>building the model and its effectiveness will be checked on test data</a:t>
            </a:r>
            <a:endParaRPr lang="en-US" dirty="0"/>
          </a:p>
        </p:txBody>
      </p:sp>
      <p:pic>
        <p:nvPicPr>
          <p:cNvPr id="4" name="Picture 3"/>
          <p:cNvPicPr>
            <a:picLocks noChangeAspect="1"/>
          </p:cNvPicPr>
          <p:nvPr/>
        </p:nvPicPr>
        <p:blipFill>
          <a:blip r:embed="rId1"/>
          <a:stretch>
            <a:fillRect/>
          </a:stretch>
        </p:blipFill>
        <p:spPr>
          <a:xfrm>
            <a:off x="2709094" y="3300413"/>
            <a:ext cx="6419850" cy="28765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2"/>
            <a:ext cx="10515600" cy="745920"/>
          </a:xfrm>
        </p:spPr>
        <p:txBody>
          <a:bodyPr>
            <a:normAutofit fontScale="90000"/>
          </a:bodyPr>
          <a:lstStyle/>
          <a:p>
            <a:r>
              <a:rPr lang="en-US" b="1" dirty="0">
                <a:solidFill>
                  <a:srgbClr val="0070C0"/>
                </a:solidFill>
              </a:rPr>
              <a:t>b.) Types (or) Classification of Machine Learning</a:t>
            </a:r>
            <a:endParaRPr lang="en-US" b="1" dirty="0">
              <a:solidFill>
                <a:srgbClr val="0070C0"/>
              </a:solidFill>
            </a:endParaRPr>
          </a:p>
        </p:txBody>
      </p:sp>
      <p:sp>
        <p:nvSpPr>
          <p:cNvPr id="3" name="Content Placeholder 2"/>
          <p:cNvSpPr>
            <a:spLocks noGrp="1"/>
          </p:cNvSpPr>
          <p:nvPr>
            <p:ph idx="1"/>
          </p:nvPr>
        </p:nvSpPr>
        <p:spPr>
          <a:xfrm>
            <a:off x="688258" y="953728"/>
            <a:ext cx="10665542" cy="5801033"/>
          </a:xfrm>
        </p:spPr>
        <p:txBody>
          <a:bodyPr>
            <a:normAutofit/>
          </a:bodyPr>
          <a:lstStyle/>
          <a:p>
            <a:pPr algn="just"/>
            <a:r>
              <a:rPr lang="en-US" sz="3200" dirty="0">
                <a:solidFill>
                  <a:srgbClr val="00B0F0"/>
                </a:solidFill>
              </a:rPr>
              <a:t>Three categories</a:t>
            </a:r>
            <a:r>
              <a:rPr lang="en-US" sz="3200" dirty="0"/>
              <a:t>, based on the situation, these categories can be combined to achieve the desired results for particular applications:</a:t>
            </a:r>
            <a:endParaRPr lang="en-US" sz="3200" dirty="0"/>
          </a:p>
          <a:p>
            <a:pPr marL="571500" indent="-571500" algn="just">
              <a:buAutoNum type="romanLcParenBoth"/>
            </a:pPr>
            <a:r>
              <a:rPr lang="en-US" sz="3200" b="1" dirty="0">
                <a:solidFill>
                  <a:srgbClr val="FFC000"/>
                </a:solidFill>
              </a:rPr>
              <a:t>Supervised Learning </a:t>
            </a:r>
            <a:endParaRPr lang="en-US" sz="3200" b="1" dirty="0">
              <a:solidFill>
                <a:srgbClr val="FFC000"/>
              </a:solidFill>
            </a:endParaRPr>
          </a:p>
          <a:p>
            <a:pPr lvl="1" algn="just"/>
            <a:r>
              <a:rPr lang="en-US" sz="3200" dirty="0"/>
              <a:t>This is teaching machines to learn the relationship between </a:t>
            </a:r>
            <a:r>
              <a:rPr lang="en-US" sz="3200" i="1" dirty="0">
                <a:solidFill>
                  <a:srgbClr val="00B0F0"/>
                </a:solidFill>
              </a:rPr>
              <a:t>other variables </a:t>
            </a:r>
            <a:r>
              <a:rPr lang="en-US" sz="3200" dirty="0"/>
              <a:t>and a </a:t>
            </a:r>
            <a:r>
              <a:rPr lang="en-US" sz="3200" i="1" dirty="0">
                <a:solidFill>
                  <a:srgbClr val="00B0F0"/>
                </a:solidFill>
              </a:rPr>
              <a:t>target variable</a:t>
            </a:r>
            <a:r>
              <a:rPr lang="en-US" sz="3200" dirty="0"/>
              <a:t>, similar to the way in which a teacher provides feedback to students on their performance.</a:t>
            </a:r>
            <a:endParaRPr lang="en-US" sz="3200" dirty="0"/>
          </a:p>
          <a:p>
            <a:pPr lvl="1" algn="just"/>
            <a:r>
              <a:rPr lang="en-US" sz="3200" dirty="0"/>
              <a:t>The major segments within supervised learning are as follows:</a:t>
            </a:r>
            <a:endParaRPr lang="en-US" sz="3200" dirty="0"/>
          </a:p>
          <a:p>
            <a:pPr marL="1371600" lvl="3" indent="0">
              <a:buNone/>
            </a:pPr>
            <a:r>
              <a:rPr lang="en-US" sz="3000" b="1" i="1" dirty="0">
                <a:solidFill>
                  <a:srgbClr val="C00000"/>
                </a:solidFill>
              </a:rPr>
              <a:t>a.) Classification problem</a:t>
            </a:r>
            <a:endParaRPr lang="en-US" sz="3000" b="1" i="1" dirty="0">
              <a:solidFill>
                <a:srgbClr val="C00000"/>
              </a:solidFill>
            </a:endParaRPr>
          </a:p>
          <a:p>
            <a:pPr marL="1371600" lvl="3" indent="0">
              <a:buNone/>
            </a:pPr>
            <a:r>
              <a:rPr lang="en-US" sz="3000" b="1" i="1" dirty="0">
                <a:solidFill>
                  <a:srgbClr val="C00000"/>
                </a:solidFill>
              </a:rPr>
              <a:t>b.) Regression problem</a:t>
            </a:r>
            <a:endParaRPr lang="en-US" sz="3000" b="1" i="1" dirty="0">
              <a:solidFill>
                <a:srgbClr val="C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4578"/>
          </a:xfrm>
        </p:spPr>
        <p:txBody>
          <a:bodyPr/>
          <a:lstStyle/>
          <a:p>
            <a:r>
              <a:rPr lang="en-US" b="1" dirty="0">
                <a:solidFill>
                  <a:srgbClr val="C00000"/>
                </a:solidFill>
                <a:latin typeface="Azonix" pitchFamily="50" charset="0"/>
              </a:rPr>
              <a:t>Train</a:t>
            </a:r>
            <a:r>
              <a:rPr lang="en-US" b="1" dirty="0">
                <a:latin typeface="Azonix" pitchFamily="50" charset="0"/>
              </a:rPr>
              <a:t> &amp; </a:t>
            </a:r>
            <a:r>
              <a:rPr lang="en-US" b="1" dirty="0">
                <a:solidFill>
                  <a:srgbClr val="00B0F0"/>
                </a:solidFill>
                <a:latin typeface="Azonix" pitchFamily="50" charset="0"/>
              </a:rPr>
              <a:t>Test</a:t>
            </a:r>
            <a:r>
              <a:rPr lang="en-US" b="1" dirty="0">
                <a:latin typeface="Azonix" pitchFamily="50" charset="0"/>
              </a:rPr>
              <a:t> Data </a:t>
            </a:r>
            <a:endParaRPr lang="en-US" dirty="0"/>
          </a:p>
        </p:txBody>
      </p:sp>
      <p:sp>
        <p:nvSpPr>
          <p:cNvPr id="3" name="Content Placeholder 2"/>
          <p:cNvSpPr>
            <a:spLocks noGrp="1"/>
          </p:cNvSpPr>
          <p:nvPr>
            <p:ph idx="1"/>
          </p:nvPr>
        </p:nvSpPr>
        <p:spPr>
          <a:xfrm>
            <a:off x="838200" y="1297858"/>
            <a:ext cx="10515600" cy="5388077"/>
          </a:xfrm>
        </p:spPr>
        <p:txBody>
          <a:bodyPr>
            <a:normAutofit lnSpcReduction="10000"/>
          </a:bodyPr>
          <a:lstStyle/>
          <a:p>
            <a:r>
              <a:rPr lang="en-US" dirty="0"/>
              <a:t>we split the original data into </a:t>
            </a:r>
            <a:r>
              <a:rPr lang="en-US" b="1" dirty="0"/>
              <a:t>train</a:t>
            </a:r>
            <a:r>
              <a:rPr lang="en-US" dirty="0"/>
              <a:t> and </a:t>
            </a:r>
            <a:r>
              <a:rPr lang="en-US" b="1" dirty="0"/>
              <a:t>test</a:t>
            </a:r>
            <a:r>
              <a:rPr lang="en-US" dirty="0"/>
              <a:t> data by </a:t>
            </a:r>
            <a:r>
              <a:rPr lang="en-US" b="1" dirty="0"/>
              <a:t>70 percent </a:t>
            </a:r>
            <a:r>
              <a:rPr lang="en-US" dirty="0"/>
              <a:t>- </a:t>
            </a:r>
            <a:r>
              <a:rPr lang="en-US" b="1" dirty="0"/>
              <a:t>30 percent.</a:t>
            </a:r>
            <a:endParaRPr lang="en-US" b="1" dirty="0"/>
          </a:p>
          <a:p>
            <a:r>
              <a:rPr lang="en-US" dirty="0"/>
              <a:t> An important point to consider here is that we set the seed values for random numbers in order to repeat the random sampling every time</a:t>
            </a:r>
            <a:endParaRPr lang="en-US" dirty="0"/>
          </a:p>
          <a:p>
            <a:r>
              <a:rPr lang="en-US" dirty="0"/>
              <a:t>we create the same observations in training and testing data. Repeatability is very much needed in order to reproduce the results:</a:t>
            </a:r>
            <a:endParaRPr lang="en-US" dirty="0"/>
          </a:p>
          <a:p>
            <a:pPr marL="0" indent="0">
              <a:buNone/>
            </a:pPr>
            <a:r>
              <a:rPr lang="en-US" b="1" dirty="0">
                <a:solidFill>
                  <a:srgbClr val="C00000"/>
                </a:solidFill>
              </a:rPr>
              <a:t># Train &amp; Test split</a:t>
            </a:r>
            <a:endParaRPr lang="en-US" b="1" dirty="0">
              <a:solidFill>
                <a:srgbClr val="C00000"/>
              </a:solidFill>
            </a:endParaRPr>
          </a:p>
          <a:p>
            <a:pPr marL="0" indent="0">
              <a:buNone/>
            </a:pPr>
            <a:r>
              <a:rPr lang="en-US" b="1" dirty="0"/>
              <a:t>	&gt;&gt;&gt; import pandas as </a:t>
            </a:r>
            <a:r>
              <a:rPr lang="en-US" b="1" dirty="0" err="1"/>
              <a:t>pd</a:t>
            </a:r>
            <a:endParaRPr lang="en-US" b="1" dirty="0"/>
          </a:p>
          <a:p>
            <a:pPr marL="0" indent="0">
              <a:buNone/>
            </a:pPr>
            <a:r>
              <a:rPr lang="en-US" b="1" dirty="0"/>
              <a:t>	&gt;&gt;&gt; from </a:t>
            </a:r>
            <a:r>
              <a:rPr lang="en-US" b="1" dirty="0" err="1"/>
              <a:t>sklearn.model_selection</a:t>
            </a:r>
            <a:r>
              <a:rPr lang="en-US" b="1" dirty="0"/>
              <a:t> import </a:t>
            </a:r>
            <a:r>
              <a:rPr lang="en-US" b="1" dirty="0" err="1"/>
              <a:t>train_test_split</a:t>
            </a:r>
            <a:endParaRPr lang="en-US" b="1" dirty="0"/>
          </a:p>
          <a:p>
            <a:pPr marL="0" indent="0">
              <a:buNone/>
            </a:pPr>
            <a:r>
              <a:rPr lang="en-US" b="1" dirty="0"/>
              <a:t>	&gt;&gt;&gt; </a:t>
            </a:r>
            <a:r>
              <a:rPr lang="en-US" b="1" dirty="0" err="1"/>
              <a:t>original_data</a:t>
            </a:r>
            <a:r>
              <a:rPr lang="en-US" b="1" dirty="0"/>
              <a:t> = </a:t>
            </a:r>
            <a:r>
              <a:rPr lang="en-US" b="1" dirty="0" err="1"/>
              <a:t>pd.read_csv</a:t>
            </a:r>
            <a:r>
              <a:rPr lang="en-US" b="1" dirty="0"/>
              <a:t>("mtcars.csv")</a:t>
            </a:r>
            <a:endParaRPr lang="en-US" b="1" dirty="0"/>
          </a:p>
          <a:p>
            <a:pPr marL="0" indent="0">
              <a:buNone/>
            </a:pPr>
            <a:r>
              <a:rPr lang="en-US" b="1" dirty="0"/>
              <a:t>&gt;&gt;&gt; </a:t>
            </a:r>
            <a:r>
              <a:rPr lang="en-US" b="1" dirty="0" err="1"/>
              <a:t>train_data,test_data</a:t>
            </a:r>
            <a:r>
              <a:rPr lang="en-US" b="1" dirty="0"/>
              <a:t> = </a:t>
            </a:r>
            <a:r>
              <a:rPr lang="en-US" b="1" dirty="0" err="1"/>
              <a:t>train_test_split</a:t>
            </a:r>
            <a:r>
              <a:rPr lang="en-US" b="1" dirty="0"/>
              <a:t>(</a:t>
            </a:r>
            <a:r>
              <a:rPr lang="en-US" b="1" dirty="0" err="1"/>
              <a:t>original_data,train_size</a:t>
            </a:r>
            <a:r>
              <a:rPr lang="en-US" b="1" dirty="0"/>
              <a:t> = 0.7, </a:t>
            </a:r>
            <a:r>
              <a:rPr lang="en-US" b="1" dirty="0" err="1"/>
              <a:t>test_size</a:t>
            </a:r>
            <a:r>
              <a:rPr lang="en-US" b="1" dirty="0"/>
              <a:t>=0.3)</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038" y="176980"/>
            <a:ext cx="10515600" cy="805785"/>
          </a:xfrm>
        </p:spPr>
        <p:txBody>
          <a:bodyPr>
            <a:normAutofit/>
          </a:bodyPr>
          <a:lstStyle/>
          <a:p>
            <a:r>
              <a:rPr lang="en-US" sz="3600" b="1" dirty="0">
                <a:solidFill>
                  <a:srgbClr val="C00000"/>
                </a:solidFill>
                <a:latin typeface="Azonix" pitchFamily="50" charset="0"/>
              </a:rPr>
              <a:t>Machine Learning Losses </a:t>
            </a:r>
            <a:endParaRPr lang="en-US" sz="3600" b="1" dirty="0">
              <a:solidFill>
                <a:srgbClr val="C00000"/>
              </a:solidFill>
              <a:latin typeface="Azonix" pitchFamily="50" charset="0"/>
            </a:endParaRPr>
          </a:p>
        </p:txBody>
      </p:sp>
      <p:sp>
        <p:nvSpPr>
          <p:cNvPr id="3" name="Content Placeholder 2"/>
          <p:cNvSpPr>
            <a:spLocks noGrp="1"/>
          </p:cNvSpPr>
          <p:nvPr>
            <p:ph idx="1"/>
          </p:nvPr>
        </p:nvSpPr>
        <p:spPr>
          <a:xfrm>
            <a:off x="511277" y="1120876"/>
            <a:ext cx="11071123" cy="5506065"/>
          </a:xfrm>
        </p:spPr>
        <p:txBody>
          <a:bodyPr/>
          <a:lstStyle/>
          <a:p>
            <a:r>
              <a:rPr lang="en-US" dirty="0"/>
              <a:t>The loss function or cost function in machine learning is a function that maps the values of variables onto a real number intuitively representing some cost associated with the variable values.</a:t>
            </a:r>
            <a:endParaRPr lang="en-US" dirty="0"/>
          </a:p>
          <a:p>
            <a:r>
              <a:rPr lang="en-US" dirty="0"/>
              <a:t>Optimization methods are applied to minimize the loss function by changing the parameter values, which is the central theme of machine learning.</a:t>
            </a:r>
            <a:endParaRPr lang="en-US" dirty="0"/>
          </a:p>
          <a:p>
            <a:pPr marL="0" indent="0">
              <a:buNone/>
            </a:pPr>
            <a:r>
              <a:rPr lang="en-US" dirty="0"/>
              <a:t>		Zero-one loss is </a:t>
            </a:r>
            <a:r>
              <a:rPr lang="en-US" b="1" i="1" dirty="0">
                <a:solidFill>
                  <a:srgbClr val="00B0F0"/>
                </a:solidFill>
              </a:rPr>
              <a:t>L0-1 = 1 </a:t>
            </a:r>
            <a:r>
              <a:rPr lang="en-US" b="1" i="1" dirty="0">
                <a:solidFill>
                  <a:srgbClr val="C00000"/>
                </a:solidFill>
              </a:rPr>
              <a:t>(m &lt;= 0) </a:t>
            </a:r>
            <a:r>
              <a:rPr lang="en-US" dirty="0"/>
              <a:t>in zero-one loss.</a:t>
            </a:r>
            <a:endParaRPr lang="en-US" dirty="0"/>
          </a:p>
          <a:p>
            <a:pPr marL="0" indent="0">
              <a:buNone/>
            </a:pPr>
            <a:r>
              <a:rPr lang="en-US" dirty="0"/>
              <a:t>                       		            &lt;value of loss is </a:t>
            </a:r>
            <a:r>
              <a:rPr lang="en-US" b="1" i="1" dirty="0">
                <a:solidFill>
                  <a:srgbClr val="C00000"/>
                </a:solidFill>
              </a:rPr>
              <a:t>0</a:t>
            </a:r>
            <a:r>
              <a:rPr lang="en-US" i="1" dirty="0"/>
              <a:t> </a:t>
            </a:r>
            <a:r>
              <a:rPr lang="en-US" dirty="0"/>
              <a:t>for </a:t>
            </a:r>
            <a:r>
              <a:rPr lang="en-US" b="1" i="1" dirty="0">
                <a:solidFill>
                  <a:srgbClr val="C00000"/>
                </a:solidFill>
              </a:rPr>
              <a:t>m &gt;= 0</a:t>
            </a:r>
            <a:r>
              <a:rPr lang="en-US" b="1" i="1" dirty="0"/>
              <a:t>&gt;</a:t>
            </a:r>
            <a:endParaRPr lang="en-US" dirty="0"/>
          </a:p>
          <a:p>
            <a:pPr marL="0" indent="0">
              <a:buNone/>
            </a:pPr>
            <a:r>
              <a:rPr lang="en-US" dirty="0"/>
              <a:t>				            &lt;value of loss is </a:t>
            </a:r>
            <a:r>
              <a:rPr lang="en-US" b="1" dirty="0">
                <a:solidFill>
                  <a:srgbClr val="C00000"/>
                </a:solidFill>
              </a:rPr>
              <a:t>1</a:t>
            </a:r>
            <a:r>
              <a:rPr lang="en-US" dirty="0"/>
              <a:t> for  </a:t>
            </a:r>
            <a:r>
              <a:rPr lang="en-US" b="1" i="1" dirty="0">
                <a:solidFill>
                  <a:srgbClr val="C00000"/>
                </a:solidFill>
              </a:rPr>
              <a:t>m &lt;= 0</a:t>
            </a:r>
            <a:r>
              <a:rPr lang="en-US" b="1" i="1" dirty="0"/>
              <a:t>&gt;</a:t>
            </a:r>
            <a:endParaRPr lang="en-US" dirty="0"/>
          </a:p>
          <a:p>
            <a:pPr marL="0" indent="0">
              <a:buNone/>
            </a:pPr>
            <a:r>
              <a:rPr lang="en-US" dirty="0"/>
              <a:t>The difficult part with this loss is it is not differentiable, non-convex, and also NP-hard.</a:t>
            </a:r>
            <a:endParaRPr lang="en-US" i="1" dirty="0"/>
          </a:p>
          <a:p>
            <a:pPr marL="0" indent="0">
              <a:buNone/>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6927"/>
          </a:xfrm>
        </p:spPr>
        <p:txBody>
          <a:bodyPr>
            <a:normAutofit/>
          </a:bodyPr>
          <a:lstStyle/>
          <a:p>
            <a:r>
              <a:rPr lang="en-US" sz="3600" b="1" dirty="0">
                <a:solidFill>
                  <a:srgbClr val="C00000"/>
                </a:solidFill>
                <a:latin typeface="Azonix" pitchFamily="50" charset="0"/>
              </a:rPr>
              <a:t>Machine Learning Losses </a:t>
            </a:r>
            <a:endParaRPr lang="en-US" sz="3600" dirty="0"/>
          </a:p>
        </p:txBody>
      </p:sp>
      <p:sp>
        <p:nvSpPr>
          <p:cNvPr id="3" name="Content Placeholder 2"/>
          <p:cNvSpPr>
            <a:spLocks noGrp="1"/>
          </p:cNvSpPr>
          <p:nvPr>
            <p:ph idx="1"/>
          </p:nvPr>
        </p:nvSpPr>
        <p:spPr>
          <a:xfrm>
            <a:off x="462116" y="1425677"/>
            <a:ext cx="11425084" cy="5152104"/>
          </a:xfrm>
        </p:spPr>
        <p:txBody>
          <a:bodyPr/>
          <a:lstStyle/>
          <a:p>
            <a:r>
              <a:rPr lang="en-US" dirty="0"/>
              <a:t>losses used for machine learning in place of zero-one loss are given as follows. The zero-one loss is not differentiable, hence approximated losses are being used instead.</a:t>
            </a:r>
            <a:endParaRPr lang="en-US" dirty="0"/>
          </a:p>
          <a:p>
            <a:endParaRPr lang="en-US" dirty="0"/>
          </a:p>
        </p:txBody>
      </p:sp>
      <p:pic>
        <p:nvPicPr>
          <p:cNvPr id="4" name="Picture 3"/>
          <p:cNvPicPr>
            <a:picLocks noChangeAspect="1"/>
          </p:cNvPicPr>
          <p:nvPr/>
        </p:nvPicPr>
        <p:blipFill>
          <a:blip r:embed="rId1"/>
          <a:stretch>
            <a:fillRect/>
          </a:stretch>
        </p:blipFill>
        <p:spPr>
          <a:xfrm>
            <a:off x="2845671" y="3245260"/>
            <a:ext cx="5383849" cy="113992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73970" y="0"/>
            <a:ext cx="10291717" cy="68580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42452" y="265471"/>
            <a:ext cx="5972175" cy="485775"/>
          </a:xfrm>
          <a:prstGeom prst="rect">
            <a:avLst/>
          </a:prstGeom>
        </p:spPr>
      </p:pic>
      <p:pic>
        <p:nvPicPr>
          <p:cNvPr id="5" name="Content Placeholder 4"/>
          <p:cNvPicPr>
            <a:picLocks noGrp="1" noChangeAspect="1"/>
          </p:cNvPicPr>
          <p:nvPr>
            <p:ph idx="1"/>
          </p:nvPr>
        </p:nvPicPr>
        <p:blipFill>
          <a:blip r:embed="rId2"/>
          <a:stretch>
            <a:fillRect/>
          </a:stretch>
        </p:blipFill>
        <p:spPr>
          <a:xfrm>
            <a:off x="2808425" y="1058708"/>
            <a:ext cx="5607988" cy="553081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984"/>
            <a:ext cx="10515600" cy="972062"/>
          </a:xfrm>
        </p:spPr>
        <p:txBody>
          <a:bodyPr>
            <a:noAutofit/>
          </a:bodyPr>
          <a:lstStyle/>
          <a:p>
            <a:pPr algn="ctr"/>
            <a:r>
              <a:rPr lang="en-US" sz="3200" b="1" dirty="0">
                <a:solidFill>
                  <a:srgbClr val="C00000"/>
                </a:solidFill>
                <a:latin typeface="Azonix" pitchFamily="50" charset="0"/>
              </a:rPr>
              <a:t>When to stop tuning machine learning models</a:t>
            </a:r>
            <a:endParaRPr lang="en-US" sz="3200" dirty="0">
              <a:solidFill>
                <a:srgbClr val="C00000"/>
              </a:solidFill>
              <a:latin typeface="Azonix" pitchFamily="50" charset="0"/>
            </a:endParaRPr>
          </a:p>
        </p:txBody>
      </p:sp>
      <p:sp>
        <p:nvSpPr>
          <p:cNvPr id="3" name="Content Placeholder 2"/>
          <p:cNvSpPr>
            <a:spLocks noGrp="1"/>
          </p:cNvSpPr>
          <p:nvPr>
            <p:ph idx="1"/>
          </p:nvPr>
        </p:nvSpPr>
        <p:spPr>
          <a:xfrm>
            <a:off x="324465" y="1268360"/>
            <a:ext cx="11552903" cy="5358581"/>
          </a:xfrm>
        </p:spPr>
        <p:txBody>
          <a:bodyPr/>
          <a:lstStyle/>
          <a:p>
            <a:pPr algn="just"/>
            <a:r>
              <a:rPr lang="en-US" dirty="0">
                <a:latin typeface="Times New Roman" panose="02020703060505090304" pitchFamily="18" charset="0"/>
                <a:cs typeface="Times New Roman" panose="02020703060505090304" pitchFamily="18" charset="0"/>
              </a:rPr>
              <a:t>When to stop tuning the </a:t>
            </a:r>
            <a:r>
              <a:rPr lang="en-US" dirty="0" err="1">
                <a:latin typeface="Times New Roman" panose="02020703060505090304" pitchFamily="18" charset="0"/>
                <a:cs typeface="Times New Roman" panose="02020703060505090304" pitchFamily="18" charset="0"/>
              </a:rPr>
              <a:t>hyperparameters</a:t>
            </a:r>
            <a:r>
              <a:rPr lang="en-US" dirty="0">
                <a:latin typeface="Times New Roman" panose="02020703060505090304" pitchFamily="18" charset="0"/>
                <a:cs typeface="Times New Roman" panose="02020703060505090304" pitchFamily="18" charset="0"/>
              </a:rPr>
              <a:t> in a machine learning model.</a:t>
            </a:r>
            <a:endParaRPr lang="en-US" dirty="0">
              <a:latin typeface="Times New Roman" panose="02020703060505090304" pitchFamily="18" charset="0"/>
              <a:cs typeface="Times New Roman" panose="02020703060505090304" pitchFamily="18" charset="0"/>
            </a:endParaRPr>
          </a:p>
          <a:p>
            <a:pPr algn="just"/>
            <a:r>
              <a:rPr lang="en-US" dirty="0">
                <a:latin typeface="Times New Roman" panose="02020703060505090304" pitchFamily="18" charset="0"/>
                <a:cs typeface="Times New Roman" panose="02020703060505090304" pitchFamily="18" charset="0"/>
              </a:rPr>
              <a:t>This problem can be mostly solved by keeping tabs on training and testing errors. While increasing the complexity of a model, the following stages occur:</a:t>
            </a:r>
            <a:endParaRPr lang="en-US" dirty="0">
              <a:latin typeface="Times New Roman" panose="02020703060505090304" pitchFamily="18" charset="0"/>
              <a:cs typeface="Times New Roman" panose="02020703060505090304" pitchFamily="18" charset="0"/>
            </a:endParaRPr>
          </a:p>
        </p:txBody>
      </p:sp>
      <p:pic>
        <p:nvPicPr>
          <p:cNvPr id="4" name="Picture 3"/>
          <p:cNvPicPr>
            <a:picLocks noChangeAspect="1"/>
          </p:cNvPicPr>
          <p:nvPr/>
        </p:nvPicPr>
        <p:blipFill>
          <a:blip r:embed="rId1"/>
          <a:stretch>
            <a:fillRect/>
          </a:stretch>
        </p:blipFill>
        <p:spPr>
          <a:xfrm>
            <a:off x="274060" y="3352800"/>
            <a:ext cx="11643880" cy="255638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985375" y="518805"/>
            <a:ext cx="9869437" cy="591081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0"/>
            <a:ext cx="10515600" cy="716423"/>
          </a:xfrm>
        </p:spPr>
        <p:txBody>
          <a:bodyPr>
            <a:normAutofit/>
          </a:bodyPr>
          <a:lstStyle/>
          <a:p>
            <a:r>
              <a:rPr lang="en-US" sz="3600" b="1" dirty="0">
                <a:solidFill>
                  <a:srgbClr val="C00000"/>
                </a:solidFill>
                <a:latin typeface="Azonix" pitchFamily="50" charset="0"/>
              </a:rPr>
              <a:t>Train, validation, and test data</a:t>
            </a:r>
            <a:endParaRPr lang="en-US" sz="3600" dirty="0">
              <a:solidFill>
                <a:srgbClr val="C00000"/>
              </a:solidFill>
              <a:latin typeface="Azonix" pitchFamily="50" charset="0"/>
            </a:endParaRPr>
          </a:p>
        </p:txBody>
      </p:sp>
      <p:sp>
        <p:nvSpPr>
          <p:cNvPr id="3" name="Content Placeholder 2"/>
          <p:cNvSpPr>
            <a:spLocks noGrp="1"/>
          </p:cNvSpPr>
          <p:nvPr>
            <p:ph idx="1"/>
          </p:nvPr>
        </p:nvSpPr>
        <p:spPr>
          <a:xfrm>
            <a:off x="324465" y="845572"/>
            <a:ext cx="11562735" cy="5781369"/>
          </a:xfrm>
        </p:spPr>
        <p:txBody>
          <a:bodyPr/>
          <a:lstStyle/>
          <a:p>
            <a:pPr algn="just"/>
            <a:r>
              <a:rPr lang="en-US" dirty="0">
                <a:latin typeface="Times New Roman" panose="02020703060505090304" pitchFamily="18" charset="0"/>
                <a:cs typeface="Times New Roman" panose="02020703060505090304" pitchFamily="18" charset="0"/>
              </a:rPr>
              <a:t>Cross-validation is not popular in the statistical modeling world for many reasons.</a:t>
            </a:r>
            <a:endParaRPr lang="en-US" dirty="0">
              <a:latin typeface="Times New Roman" panose="02020703060505090304" pitchFamily="18" charset="0"/>
              <a:cs typeface="Times New Roman" panose="02020703060505090304" pitchFamily="18" charset="0"/>
            </a:endParaRPr>
          </a:p>
          <a:p>
            <a:pPr algn="just"/>
            <a:r>
              <a:rPr lang="en-US" dirty="0">
                <a:latin typeface="Times New Roman" panose="02020703060505090304" pitchFamily="18" charset="0"/>
                <a:cs typeface="Times New Roman" panose="02020703060505090304" pitchFamily="18" charset="0"/>
              </a:rPr>
              <a:t>Statistical models are </a:t>
            </a:r>
            <a:r>
              <a:rPr lang="en-US" b="1" dirty="0">
                <a:solidFill>
                  <a:srgbClr val="00B050"/>
                </a:solidFill>
                <a:latin typeface="Times New Roman" panose="02020703060505090304" pitchFamily="18" charset="0"/>
                <a:cs typeface="Times New Roman" panose="02020703060505090304" pitchFamily="18" charset="0"/>
              </a:rPr>
              <a:t>linear</a:t>
            </a:r>
            <a:r>
              <a:rPr lang="en-US" dirty="0">
                <a:latin typeface="Times New Roman" panose="02020703060505090304" pitchFamily="18" charset="0"/>
                <a:cs typeface="Times New Roman" panose="02020703060505090304" pitchFamily="18" charset="0"/>
              </a:rPr>
              <a:t> in nature and </a:t>
            </a:r>
            <a:r>
              <a:rPr lang="en-US" b="1" dirty="0">
                <a:solidFill>
                  <a:srgbClr val="00B050"/>
                </a:solidFill>
                <a:latin typeface="Times New Roman" panose="02020703060505090304" pitchFamily="18" charset="0"/>
                <a:cs typeface="Times New Roman" panose="02020703060505090304" pitchFamily="18" charset="0"/>
              </a:rPr>
              <a:t>robust</a:t>
            </a:r>
            <a:r>
              <a:rPr lang="en-US" dirty="0">
                <a:latin typeface="Times New Roman" panose="02020703060505090304" pitchFamily="18" charset="0"/>
                <a:cs typeface="Times New Roman" panose="02020703060505090304" pitchFamily="18" charset="0"/>
              </a:rPr>
              <a:t>, and do not have a </a:t>
            </a:r>
            <a:r>
              <a:rPr lang="en-US" b="1" dirty="0">
                <a:solidFill>
                  <a:srgbClr val="00B0F0"/>
                </a:solidFill>
                <a:latin typeface="Times New Roman" panose="02020703060505090304" pitchFamily="18" charset="0"/>
                <a:cs typeface="Times New Roman" panose="02020703060505090304" pitchFamily="18" charset="0"/>
              </a:rPr>
              <a:t>high variance/overfitting problem. </a:t>
            </a:r>
            <a:endParaRPr lang="en-US" b="1" dirty="0">
              <a:solidFill>
                <a:srgbClr val="00B0F0"/>
              </a:solidFill>
              <a:latin typeface="Times New Roman" panose="02020703060505090304" pitchFamily="18" charset="0"/>
              <a:cs typeface="Times New Roman" panose="02020703060505090304" pitchFamily="18" charset="0"/>
            </a:endParaRPr>
          </a:p>
          <a:p>
            <a:pPr algn="just"/>
            <a:r>
              <a:rPr lang="en-US" dirty="0">
                <a:latin typeface="Times New Roman" panose="02020703060505090304" pitchFamily="18" charset="0"/>
                <a:cs typeface="Times New Roman" panose="02020703060505090304" pitchFamily="18" charset="0"/>
              </a:rPr>
              <a:t>Hence, the </a:t>
            </a:r>
            <a:r>
              <a:rPr lang="en-US" b="1" u="sng" dirty="0">
                <a:latin typeface="Times New Roman" panose="02020703060505090304" pitchFamily="18" charset="0"/>
                <a:cs typeface="Times New Roman" panose="02020703060505090304" pitchFamily="18" charset="0"/>
              </a:rPr>
              <a:t>model fit </a:t>
            </a:r>
            <a:r>
              <a:rPr lang="en-US" dirty="0">
                <a:latin typeface="Times New Roman" panose="02020703060505090304" pitchFamily="18" charset="0"/>
                <a:cs typeface="Times New Roman" panose="02020703060505090304" pitchFamily="18" charset="0"/>
              </a:rPr>
              <a:t>will remain the same either on train or test data, which does not hold true in the machine learning world.</a:t>
            </a:r>
            <a:endParaRPr lang="en-US" dirty="0">
              <a:latin typeface="Times New Roman" panose="02020703060505090304" pitchFamily="18" charset="0"/>
              <a:cs typeface="Times New Roman" panose="02020703060505090304" pitchFamily="18" charset="0"/>
            </a:endParaRPr>
          </a:p>
          <a:p>
            <a:pPr algn="just"/>
            <a:r>
              <a:rPr lang="en-US" dirty="0">
                <a:latin typeface="Times New Roman" panose="02020703060505090304" pitchFamily="18" charset="0"/>
                <a:cs typeface="Times New Roman" panose="02020703060505090304" pitchFamily="18" charset="0"/>
              </a:rPr>
              <a:t>In statistical modeling, lots of tests are performed at the individual parameter level apart from aggregated metrics.</a:t>
            </a:r>
            <a:endParaRPr lang="en-US" dirty="0">
              <a:latin typeface="Times New Roman" panose="02020703060505090304" pitchFamily="18" charset="0"/>
              <a:cs typeface="Times New Roman" panose="02020703060505090304" pitchFamily="18" charset="0"/>
            </a:endParaRPr>
          </a:p>
          <a:p>
            <a:pPr algn="just"/>
            <a:r>
              <a:rPr lang="en-US" dirty="0">
                <a:latin typeface="Times New Roman" panose="02020703060505090304" pitchFamily="18" charset="0"/>
                <a:cs typeface="Times New Roman" panose="02020703060505090304" pitchFamily="18" charset="0"/>
              </a:rPr>
              <a:t>whereas in machine learning we do not have visibility at the individual parameter level</a:t>
            </a:r>
            <a:endParaRPr lang="en-US" dirty="0">
              <a:latin typeface="Times New Roman" panose="02020703060505090304" pitchFamily="18" charset="0"/>
              <a:cs typeface="Times New Roman" panose="0202070306050509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757515" y="1421376"/>
            <a:ext cx="7857153" cy="387821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0281"/>
          </a:xfrm>
        </p:spPr>
        <p:txBody>
          <a:bodyPr>
            <a:noAutofit/>
          </a:bodyPr>
          <a:lstStyle/>
          <a:p>
            <a:r>
              <a:rPr lang="en-US" sz="3600" b="1" dirty="0">
                <a:solidFill>
                  <a:srgbClr val="C00000"/>
                </a:solidFill>
                <a:latin typeface="Azonix" pitchFamily="50" charset="0"/>
              </a:rPr>
              <a:t>Cross-validation</a:t>
            </a:r>
            <a:endParaRPr lang="en-US" sz="3600" b="1" dirty="0">
              <a:solidFill>
                <a:srgbClr val="C00000"/>
              </a:solidFill>
              <a:latin typeface="Azonix" pitchFamily="50" charset="0"/>
            </a:endParaRPr>
          </a:p>
        </p:txBody>
      </p:sp>
      <p:sp>
        <p:nvSpPr>
          <p:cNvPr id="3" name="Content Placeholder 2"/>
          <p:cNvSpPr>
            <a:spLocks noGrp="1"/>
          </p:cNvSpPr>
          <p:nvPr>
            <p:ph idx="1"/>
          </p:nvPr>
        </p:nvSpPr>
        <p:spPr>
          <a:xfrm>
            <a:off x="363793" y="1081548"/>
            <a:ext cx="11395587" cy="5240594"/>
          </a:xfrm>
        </p:spPr>
        <p:txBody>
          <a:bodyPr>
            <a:normAutofit/>
          </a:bodyPr>
          <a:lstStyle/>
          <a:p>
            <a:r>
              <a:rPr lang="en-US" b="1" dirty="0">
                <a:solidFill>
                  <a:srgbClr val="00B050"/>
                </a:solidFill>
                <a:latin typeface="Times New Roman" panose="02020703060505090304" pitchFamily="18" charset="0"/>
                <a:cs typeface="Times New Roman" panose="02020703060505090304" pitchFamily="18" charset="0"/>
              </a:rPr>
              <a:t>Cross-validation</a:t>
            </a:r>
            <a:r>
              <a:rPr lang="en-US" dirty="0">
                <a:latin typeface="Times New Roman" panose="02020703060505090304" pitchFamily="18" charset="0"/>
                <a:cs typeface="Times New Roman" panose="02020703060505090304" pitchFamily="18" charset="0"/>
              </a:rPr>
              <a:t> is another way of </a:t>
            </a:r>
            <a:r>
              <a:rPr lang="en-US" b="1" dirty="0">
                <a:solidFill>
                  <a:srgbClr val="00B0F0"/>
                </a:solidFill>
                <a:latin typeface="Times New Roman" panose="02020703060505090304" pitchFamily="18" charset="0"/>
                <a:cs typeface="Times New Roman" panose="02020703060505090304" pitchFamily="18" charset="0"/>
              </a:rPr>
              <a:t>ensuring robustness </a:t>
            </a:r>
            <a:r>
              <a:rPr lang="en-US" dirty="0">
                <a:latin typeface="Times New Roman" panose="02020703060505090304" pitchFamily="18" charset="0"/>
                <a:cs typeface="Times New Roman" panose="02020703060505090304" pitchFamily="18" charset="0"/>
              </a:rPr>
              <a:t>in the model at the expense of computation. </a:t>
            </a:r>
            <a:endParaRPr lang="en-US" dirty="0">
              <a:latin typeface="Times New Roman" panose="02020703060505090304" pitchFamily="18" charset="0"/>
              <a:cs typeface="Times New Roman" panose="02020703060505090304" pitchFamily="18" charset="0"/>
            </a:endParaRPr>
          </a:p>
          <a:p>
            <a:pPr marL="0" indent="0">
              <a:buNone/>
            </a:pPr>
            <a:endParaRPr lang="en-US" dirty="0">
              <a:latin typeface="Times New Roman" panose="02020703060505090304" pitchFamily="18" charset="0"/>
              <a:cs typeface="Times New Roman" panose="02020703060505090304" pitchFamily="18" charset="0"/>
            </a:endParaRPr>
          </a:p>
          <a:p>
            <a:r>
              <a:rPr lang="en-US" dirty="0">
                <a:latin typeface="Times New Roman" panose="02020703060505090304" pitchFamily="18" charset="0"/>
                <a:cs typeface="Times New Roman" panose="02020703060505090304" pitchFamily="18" charset="0"/>
              </a:rPr>
              <a:t>In the ordinary modeling methodology, a </a:t>
            </a:r>
            <a:r>
              <a:rPr lang="en-US" b="1" dirty="0">
                <a:solidFill>
                  <a:srgbClr val="00B0F0"/>
                </a:solidFill>
                <a:latin typeface="Times New Roman" panose="02020703060505090304" pitchFamily="18" charset="0"/>
                <a:cs typeface="Times New Roman" panose="02020703060505090304" pitchFamily="18" charset="0"/>
              </a:rPr>
              <a:t>model is developed </a:t>
            </a:r>
            <a:r>
              <a:rPr lang="en-US" dirty="0">
                <a:latin typeface="Times New Roman" panose="02020703060505090304" pitchFamily="18" charset="0"/>
                <a:cs typeface="Times New Roman" panose="02020703060505090304" pitchFamily="18" charset="0"/>
              </a:rPr>
              <a:t>on train data and evaluated on test data. </a:t>
            </a:r>
            <a:endParaRPr lang="en-US" dirty="0">
              <a:latin typeface="Times New Roman" panose="02020703060505090304" pitchFamily="18" charset="0"/>
              <a:cs typeface="Times New Roman" panose="02020703060505090304" pitchFamily="18" charset="0"/>
            </a:endParaRPr>
          </a:p>
          <a:p>
            <a:pPr marL="0" indent="0">
              <a:buNone/>
            </a:pPr>
            <a:endParaRPr lang="en-US" dirty="0">
              <a:latin typeface="Times New Roman" panose="02020703060505090304" pitchFamily="18" charset="0"/>
              <a:cs typeface="Times New Roman" panose="02020703060505090304" pitchFamily="18" charset="0"/>
            </a:endParaRPr>
          </a:p>
          <a:p>
            <a:r>
              <a:rPr lang="en-US" dirty="0">
                <a:latin typeface="Times New Roman" panose="02020703060505090304" pitchFamily="18" charset="0"/>
                <a:cs typeface="Times New Roman" panose="02020703060505090304" pitchFamily="18" charset="0"/>
              </a:rPr>
              <a:t>In some extreme cases, </a:t>
            </a:r>
            <a:r>
              <a:rPr lang="en-US" b="1" dirty="0">
                <a:solidFill>
                  <a:srgbClr val="00B0F0"/>
                </a:solidFill>
                <a:latin typeface="Times New Roman" panose="02020703060505090304" pitchFamily="18" charset="0"/>
                <a:cs typeface="Times New Roman" panose="02020703060505090304" pitchFamily="18" charset="0"/>
              </a:rPr>
              <a:t>train and test might </a:t>
            </a:r>
            <a:r>
              <a:rPr lang="en-US" dirty="0">
                <a:latin typeface="Times New Roman" panose="02020703060505090304" pitchFamily="18" charset="0"/>
                <a:cs typeface="Times New Roman" panose="02020703060505090304" pitchFamily="18" charset="0"/>
              </a:rPr>
              <a:t>not have been homogeneously selected.</a:t>
            </a:r>
            <a:endParaRPr lang="en-US" dirty="0">
              <a:latin typeface="Times New Roman" panose="02020703060505090304" pitchFamily="18" charset="0"/>
              <a:cs typeface="Times New Roman" panose="02020703060505090304" pitchFamily="18" charset="0"/>
            </a:endParaRPr>
          </a:p>
          <a:p>
            <a:pPr marL="0" indent="0">
              <a:buNone/>
            </a:pPr>
            <a:endParaRPr lang="en-US" dirty="0">
              <a:latin typeface="Times New Roman" panose="02020703060505090304" pitchFamily="18" charset="0"/>
              <a:cs typeface="Times New Roman" panose="02020703060505090304" pitchFamily="18" charset="0"/>
            </a:endParaRPr>
          </a:p>
          <a:p>
            <a:r>
              <a:rPr lang="en-US" dirty="0">
                <a:latin typeface="Times New Roman" panose="02020703060505090304" pitchFamily="18" charset="0"/>
                <a:cs typeface="Times New Roman" panose="02020703060505090304" pitchFamily="18" charset="0"/>
              </a:rPr>
              <a:t>some unseen extreme cases might appear in the test data, which will drag down the performance of the model.</a:t>
            </a:r>
            <a:endParaRPr lang="en-US" dirty="0">
              <a:latin typeface="Times New Roman" panose="02020703060505090304" pitchFamily="18" charset="0"/>
              <a:cs typeface="Times New Roman" panose="0202070306050509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45" y="207808"/>
            <a:ext cx="11798710" cy="854075"/>
          </a:xfrm>
        </p:spPr>
        <p:txBody>
          <a:bodyPr>
            <a:normAutofit fontScale="90000"/>
          </a:bodyPr>
          <a:lstStyle/>
          <a:p>
            <a:r>
              <a:rPr lang="en-US" b="1" dirty="0">
                <a:solidFill>
                  <a:srgbClr val="0070C0"/>
                </a:solidFill>
              </a:rPr>
              <a:t>b.) Types (or) Classification of Machine Learning (Cont..)</a:t>
            </a:r>
            <a:endParaRPr lang="en-US" dirty="0"/>
          </a:p>
        </p:txBody>
      </p:sp>
      <p:sp>
        <p:nvSpPr>
          <p:cNvPr id="3" name="Content Placeholder 2"/>
          <p:cNvSpPr>
            <a:spLocks noGrp="1"/>
          </p:cNvSpPr>
          <p:nvPr>
            <p:ph idx="1"/>
          </p:nvPr>
        </p:nvSpPr>
        <p:spPr>
          <a:xfrm>
            <a:off x="521110" y="1061883"/>
            <a:ext cx="10832690" cy="5181600"/>
          </a:xfrm>
        </p:spPr>
        <p:txBody>
          <a:bodyPr/>
          <a:lstStyle/>
          <a:p>
            <a:pPr marL="0" indent="0">
              <a:buNone/>
            </a:pPr>
            <a:r>
              <a:rPr lang="en-US" sz="3200" b="1" dirty="0">
                <a:solidFill>
                  <a:srgbClr val="FFC000"/>
                </a:solidFill>
              </a:rPr>
              <a:t>ii.) Unsupervised learning</a:t>
            </a:r>
            <a:r>
              <a:rPr lang="en-US" sz="3200" dirty="0">
                <a:solidFill>
                  <a:srgbClr val="FFC000"/>
                </a:solidFill>
              </a:rPr>
              <a:t>: </a:t>
            </a:r>
            <a:endParaRPr lang="en-US" sz="3200" dirty="0">
              <a:solidFill>
                <a:srgbClr val="FFC000"/>
              </a:solidFill>
            </a:endParaRPr>
          </a:p>
          <a:p>
            <a:pPr lvl="1"/>
            <a:r>
              <a:rPr lang="en-US" sz="3000" dirty="0"/>
              <a:t>Learn by themselves </a:t>
            </a:r>
            <a:r>
              <a:rPr lang="en-US" sz="3000" b="1" dirty="0">
                <a:solidFill>
                  <a:srgbClr val="00B050"/>
                </a:solidFill>
              </a:rPr>
              <a:t>without any supervision </a:t>
            </a:r>
            <a:r>
              <a:rPr lang="en-US" sz="3000" dirty="0"/>
              <a:t>or </a:t>
            </a:r>
            <a:r>
              <a:rPr lang="en-US" sz="3000" b="1" dirty="0">
                <a:solidFill>
                  <a:srgbClr val="00B050"/>
                </a:solidFill>
              </a:rPr>
              <a:t>without any target variable </a:t>
            </a:r>
            <a:r>
              <a:rPr lang="en-US" sz="3000" dirty="0"/>
              <a:t>provided.</a:t>
            </a:r>
            <a:endParaRPr lang="en-US" sz="3000" dirty="0"/>
          </a:p>
          <a:p>
            <a:pPr marL="457200" lvl="1" indent="0">
              <a:buNone/>
            </a:pPr>
            <a:endParaRPr lang="en-US" sz="3000" dirty="0"/>
          </a:p>
          <a:p>
            <a:pPr lvl="1"/>
            <a:r>
              <a:rPr lang="en-US" sz="3000" dirty="0"/>
              <a:t>It is a question of finding </a:t>
            </a:r>
            <a:r>
              <a:rPr lang="en-US" sz="3000" b="1" dirty="0">
                <a:solidFill>
                  <a:srgbClr val="00B0F0"/>
                </a:solidFill>
              </a:rPr>
              <a:t>hidden patterns </a:t>
            </a:r>
            <a:r>
              <a:rPr lang="en-US" sz="3000" dirty="0"/>
              <a:t>and </a:t>
            </a:r>
            <a:r>
              <a:rPr lang="en-US" sz="3000" b="1" dirty="0">
                <a:solidFill>
                  <a:srgbClr val="00B0F0"/>
                </a:solidFill>
              </a:rPr>
              <a:t>relations</a:t>
            </a:r>
            <a:r>
              <a:rPr lang="en-US" sz="3000" dirty="0"/>
              <a:t> in the given data.</a:t>
            </a:r>
            <a:endParaRPr lang="en-US" sz="3000" dirty="0"/>
          </a:p>
          <a:p>
            <a:pPr lvl="1"/>
            <a:endParaRPr lang="en-US" sz="3000" dirty="0"/>
          </a:p>
          <a:p>
            <a:pPr lvl="1"/>
            <a:r>
              <a:rPr lang="en-US" sz="3000" dirty="0"/>
              <a:t>Categories in </a:t>
            </a:r>
            <a:r>
              <a:rPr lang="en-US" sz="3000" dirty="0">
                <a:solidFill>
                  <a:srgbClr val="00B0F0"/>
                </a:solidFill>
              </a:rPr>
              <a:t>unsupervised learning </a:t>
            </a:r>
            <a:r>
              <a:rPr lang="en-US" sz="3000" dirty="0"/>
              <a:t>are as follows:</a:t>
            </a:r>
            <a:endParaRPr lang="en-US" sz="3000" dirty="0"/>
          </a:p>
          <a:p>
            <a:pPr marL="2343150" lvl="4" indent="-514350">
              <a:buAutoNum type="alphaLcParenR"/>
            </a:pPr>
            <a:r>
              <a:rPr lang="en-US" sz="3000" b="1" i="1" dirty="0">
                <a:solidFill>
                  <a:srgbClr val="C00000"/>
                </a:solidFill>
              </a:rPr>
              <a:t>Dimensionality reduction</a:t>
            </a:r>
            <a:endParaRPr lang="en-US" sz="3000" b="1" i="1" dirty="0">
              <a:solidFill>
                <a:srgbClr val="C00000"/>
              </a:solidFill>
            </a:endParaRPr>
          </a:p>
          <a:p>
            <a:pPr marL="2343150" lvl="4" indent="-514350">
              <a:buAutoNum type="alphaLcParenR"/>
            </a:pPr>
            <a:r>
              <a:rPr lang="en-US" sz="3000" b="1" i="1" dirty="0">
                <a:solidFill>
                  <a:srgbClr val="C00000"/>
                </a:solidFill>
              </a:rPr>
              <a:t>Clustering </a:t>
            </a:r>
            <a:endParaRPr lang="en-US" sz="3000" b="1" i="1" dirty="0">
              <a:solidFill>
                <a:srgbClr val="C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7933"/>
          </a:xfrm>
        </p:spPr>
        <p:txBody>
          <a:bodyPr>
            <a:normAutofit fontScale="90000"/>
          </a:bodyPr>
          <a:lstStyle/>
          <a:p>
            <a:r>
              <a:rPr lang="en-US" b="1" dirty="0">
                <a:solidFill>
                  <a:srgbClr val="C00000"/>
                </a:solidFill>
                <a:latin typeface="Azonix" pitchFamily="50" charset="0"/>
              </a:rPr>
              <a:t>Cross-validation</a:t>
            </a:r>
            <a:endParaRPr lang="en-US" dirty="0"/>
          </a:p>
        </p:txBody>
      </p:sp>
      <p:sp>
        <p:nvSpPr>
          <p:cNvPr id="3" name="Content Placeholder 2"/>
          <p:cNvSpPr>
            <a:spLocks noGrp="1"/>
          </p:cNvSpPr>
          <p:nvPr>
            <p:ph idx="1"/>
          </p:nvPr>
        </p:nvSpPr>
        <p:spPr>
          <a:xfrm>
            <a:off x="412955" y="1337186"/>
            <a:ext cx="11425084" cy="5230761"/>
          </a:xfrm>
        </p:spPr>
        <p:txBody>
          <a:bodyPr/>
          <a:lstStyle/>
          <a:p>
            <a:r>
              <a:rPr lang="en-US" dirty="0"/>
              <a:t>cross-validation methodology, data </a:t>
            </a:r>
            <a:r>
              <a:rPr lang="en-US" b="1" dirty="0">
                <a:solidFill>
                  <a:srgbClr val="00B0F0"/>
                </a:solidFill>
              </a:rPr>
              <a:t>was divided into equal parts </a:t>
            </a:r>
            <a:r>
              <a:rPr lang="en-US" dirty="0"/>
              <a:t>and </a:t>
            </a:r>
            <a:r>
              <a:rPr lang="en-US" b="1" dirty="0">
                <a:solidFill>
                  <a:srgbClr val="00B050"/>
                </a:solidFill>
              </a:rPr>
              <a:t>training</a:t>
            </a:r>
            <a:r>
              <a:rPr lang="en-US" dirty="0"/>
              <a:t> performed on all the other parts of the data except one part, on which performance will be </a:t>
            </a:r>
            <a:r>
              <a:rPr lang="en-US" b="1" dirty="0">
                <a:solidFill>
                  <a:srgbClr val="00B050"/>
                </a:solidFill>
              </a:rPr>
              <a:t>evaluated</a:t>
            </a:r>
            <a:r>
              <a:rPr lang="en-US" dirty="0"/>
              <a:t>. </a:t>
            </a:r>
            <a:endParaRPr lang="en-US" dirty="0"/>
          </a:p>
          <a:p>
            <a:r>
              <a:rPr lang="en-US" dirty="0"/>
              <a:t>This process repeated as many parts user has chosen.</a:t>
            </a:r>
            <a:endParaRPr lang="en-US" dirty="0"/>
          </a:p>
          <a:p>
            <a:pPr lvl="1"/>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138"/>
            <a:ext cx="10515600" cy="716423"/>
          </a:xfrm>
        </p:spPr>
        <p:txBody>
          <a:bodyPr>
            <a:normAutofit/>
          </a:bodyPr>
          <a:lstStyle/>
          <a:p>
            <a:r>
              <a:rPr lang="en-US" sz="4000" b="1" dirty="0">
                <a:solidFill>
                  <a:srgbClr val="C00000"/>
                </a:solidFill>
                <a:latin typeface="Azonix" pitchFamily="50" charset="0"/>
              </a:rPr>
              <a:t>Cross-validation- (Example)</a:t>
            </a:r>
            <a:endParaRPr lang="en-US" sz="4000" b="1" dirty="0">
              <a:solidFill>
                <a:srgbClr val="C00000"/>
              </a:solidFill>
              <a:latin typeface="Azonix" pitchFamily="50" charset="0"/>
            </a:endParaRPr>
          </a:p>
        </p:txBody>
      </p:sp>
      <p:sp>
        <p:nvSpPr>
          <p:cNvPr id="3" name="Content Placeholder 2"/>
          <p:cNvSpPr>
            <a:spLocks noGrp="1"/>
          </p:cNvSpPr>
          <p:nvPr>
            <p:ph idx="1"/>
          </p:nvPr>
        </p:nvSpPr>
        <p:spPr>
          <a:xfrm>
            <a:off x="501445" y="1130710"/>
            <a:ext cx="11297265" cy="5545393"/>
          </a:xfrm>
        </p:spPr>
        <p:txBody>
          <a:bodyPr/>
          <a:lstStyle/>
          <a:p>
            <a:r>
              <a:rPr lang="en-US" dirty="0"/>
              <a:t>In five-fold cross-validation, data will be divided into five parts,</a:t>
            </a:r>
            <a:endParaRPr lang="en-US" dirty="0"/>
          </a:p>
          <a:p>
            <a:r>
              <a:rPr lang="en-US" dirty="0"/>
              <a:t>subsequently trained on four parts of the data, and tested on the one part of the</a:t>
            </a:r>
            <a:endParaRPr lang="en-US" dirty="0"/>
          </a:p>
          <a:p>
            <a:r>
              <a:rPr lang="en-US" dirty="0"/>
              <a:t>data. This process will run five times, in order to cover all points in the data.</a:t>
            </a:r>
            <a:endParaRPr lang="en-US" dirty="0"/>
          </a:p>
          <a:p>
            <a:r>
              <a:rPr lang="en-US" dirty="0"/>
              <a:t>Finally, the error calculated will be the average of all the errors</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039" y="256970"/>
            <a:ext cx="10515600" cy="539443"/>
          </a:xfrm>
        </p:spPr>
        <p:txBody>
          <a:bodyPr>
            <a:normAutofit fontScale="90000"/>
          </a:bodyPr>
          <a:lstStyle/>
          <a:p>
            <a:r>
              <a:rPr lang="en-US" b="1" dirty="0">
                <a:solidFill>
                  <a:srgbClr val="C00000"/>
                </a:solidFill>
                <a:latin typeface="Azonix" pitchFamily="50" charset="0"/>
              </a:rPr>
              <a:t>Cross-validation- (Example)</a:t>
            </a:r>
            <a:endParaRPr lang="en-US" dirty="0"/>
          </a:p>
        </p:txBody>
      </p:sp>
      <p:pic>
        <p:nvPicPr>
          <p:cNvPr id="4" name="Picture 3"/>
          <p:cNvPicPr>
            <a:picLocks noChangeAspect="1"/>
          </p:cNvPicPr>
          <p:nvPr/>
        </p:nvPicPr>
        <p:blipFill>
          <a:blip r:embed="rId1"/>
          <a:stretch>
            <a:fillRect/>
          </a:stretch>
        </p:blipFill>
        <p:spPr>
          <a:xfrm>
            <a:off x="2817710" y="1499729"/>
            <a:ext cx="5333232" cy="464694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970"/>
            <a:ext cx="10515600" cy="637765"/>
          </a:xfrm>
        </p:spPr>
        <p:txBody>
          <a:bodyPr>
            <a:normAutofit fontScale="90000"/>
          </a:bodyPr>
          <a:lstStyle/>
          <a:p>
            <a:r>
              <a:rPr lang="en-US" b="1" dirty="0">
                <a:solidFill>
                  <a:srgbClr val="C00000"/>
                </a:solidFill>
                <a:latin typeface="Azonix" pitchFamily="50" charset="0"/>
              </a:rPr>
              <a:t>GRID Search </a:t>
            </a:r>
            <a:endParaRPr lang="en-US" b="1" dirty="0">
              <a:solidFill>
                <a:srgbClr val="C00000"/>
              </a:solidFill>
              <a:latin typeface="Azonix" pitchFamily="50" charset="0"/>
            </a:endParaRPr>
          </a:p>
        </p:txBody>
      </p:sp>
      <p:sp>
        <p:nvSpPr>
          <p:cNvPr id="3" name="Content Placeholder 2"/>
          <p:cNvSpPr>
            <a:spLocks noGrp="1"/>
          </p:cNvSpPr>
          <p:nvPr>
            <p:ph idx="1"/>
          </p:nvPr>
        </p:nvSpPr>
        <p:spPr>
          <a:xfrm>
            <a:off x="373625" y="1002890"/>
            <a:ext cx="11415251" cy="5614220"/>
          </a:xfrm>
        </p:spPr>
        <p:txBody>
          <a:bodyPr/>
          <a:lstStyle/>
          <a:p>
            <a:r>
              <a:rPr lang="en-US" dirty="0"/>
              <a:t>Grid search in machine learning is a popular way to </a:t>
            </a:r>
            <a:r>
              <a:rPr lang="en-US" b="1" dirty="0">
                <a:solidFill>
                  <a:srgbClr val="FF0000"/>
                </a:solidFill>
              </a:rPr>
              <a:t>tune the </a:t>
            </a:r>
            <a:r>
              <a:rPr lang="en-US" b="1" dirty="0" err="1">
                <a:solidFill>
                  <a:srgbClr val="FF0000"/>
                </a:solidFill>
              </a:rPr>
              <a:t>hyperparameters</a:t>
            </a:r>
            <a:r>
              <a:rPr lang="en-US" b="1" dirty="0">
                <a:solidFill>
                  <a:srgbClr val="FF0000"/>
                </a:solidFill>
              </a:rPr>
              <a:t> </a:t>
            </a:r>
            <a:r>
              <a:rPr lang="en-US" dirty="0"/>
              <a:t>of the model in order to find the best combination for determining the </a:t>
            </a:r>
            <a:r>
              <a:rPr lang="en-US" b="1" dirty="0">
                <a:solidFill>
                  <a:srgbClr val="00B0F0"/>
                </a:solidFill>
              </a:rPr>
              <a:t>best fit</a:t>
            </a:r>
            <a:r>
              <a:rPr lang="en-US" dirty="0"/>
              <a:t>.</a:t>
            </a:r>
            <a:endParaRPr lang="en-US" dirty="0"/>
          </a:p>
          <a:p>
            <a:endParaRPr lang="en-US" dirty="0"/>
          </a:p>
        </p:txBody>
      </p:sp>
      <p:pic>
        <p:nvPicPr>
          <p:cNvPr id="4" name="Picture 3"/>
          <p:cNvPicPr>
            <a:picLocks noChangeAspect="1"/>
          </p:cNvPicPr>
          <p:nvPr/>
        </p:nvPicPr>
        <p:blipFill>
          <a:blip r:embed="rId1"/>
          <a:stretch>
            <a:fillRect/>
          </a:stretch>
        </p:blipFill>
        <p:spPr>
          <a:xfrm>
            <a:off x="2391388" y="2318884"/>
            <a:ext cx="7379724" cy="429822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536" y="276635"/>
            <a:ext cx="10515600" cy="677094"/>
          </a:xfrm>
        </p:spPr>
        <p:txBody>
          <a:bodyPr>
            <a:normAutofit fontScale="90000"/>
          </a:bodyPr>
          <a:lstStyle/>
          <a:p>
            <a:r>
              <a:rPr lang="en-US" b="1" dirty="0">
                <a:solidFill>
                  <a:srgbClr val="C00000"/>
                </a:solidFill>
                <a:latin typeface="Azonix" pitchFamily="50" charset="0"/>
              </a:rPr>
              <a:t>GRID Search </a:t>
            </a:r>
            <a:endParaRPr lang="en-US" dirty="0"/>
          </a:p>
        </p:txBody>
      </p:sp>
      <p:sp>
        <p:nvSpPr>
          <p:cNvPr id="3" name="Content Placeholder 2"/>
          <p:cNvSpPr>
            <a:spLocks noGrp="1"/>
          </p:cNvSpPr>
          <p:nvPr>
            <p:ph idx="1"/>
          </p:nvPr>
        </p:nvSpPr>
        <p:spPr>
          <a:xfrm>
            <a:off x="471947" y="1150374"/>
            <a:ext cx="11375923" cy="5388078"/>
          </a:xfrm>
        </p:spPr>
        <p:txBody>
          <a:bodyPr/>
          <a:lstStyle/>
          <a:p>
            <a:r>
              <a:rPr lang="en-US" b="1" dirty="0">
                <a:solidFill>
                  <a:srgbClr val="C00000"/>
                </a:solidFill>
              </a:rPr>
              <a:t>Grid search </a:t>
            </a:r>
            <a:r>
              <a:rPr lang="en-US" dirty="0"/>
              <a:t>has been implemented using a </a:t>
            </a:r>
            <a:r>
              <a:rPr lang="en-US" b="1" dirty="0">
                <a:solidFill>
                  <a:srgbClr val="00B0F0"/>
                </a:solidFill>
              </a:rPr>
              <a:t>decision tree classifier </a:t>
            </a:r>
            <a:r>
              <a:rPr lang="en-US" dirty="0"/>
              <a:t>for classification purposes. </a:t>
            </a:r>
            <a:endParaRPr lang="en-US" dirty="0"/>
          </a:p>
          <a:p>
            <a:endParaRPr lang="en-US" dirty="0"/>
          </a:p>
          <a:p>
            <a:r>
              <a:rPr lang="en-US" b="1" u="sng" dirty="0">
                <a:solidFill>
                  <a:srgbClr val="00B050"/>
                </a:solidFill>
              </a:rPr>
              <a:t>Tuning parameters </a:t>
            </a:r>
            <a:r>
              <a:rPr lang="en-US" dirty="0"/>
              <a:t>are the depth of the tree, the minimum number of observations in </a:t>
            </a:r>
            <a:r>
              <a:rPr lang="en-US" b="1" i="1" dirty="0">
                <a:solidFill>
                  <a:srgbClr val="0070C0"/>
                </a:solidFill>
              </a:rPr>
              <a:t>terminal node</a:t>
            </a:r>
            <a:r>
              <a:rPr lang="en-US" dirty="0"/>
              <a:t>, and the minimum number of </a:t>
            </a:r>
            <a:r>
              <a:rPr lang="en-US" b="1" i="1" dirty="0">
                <a:solidFill>
                  <a:srgbClr val="0070C0"/>
                </a:solidFill>
              </a:rPr>
              <a:t>observations </a:t>
            </a:r>
            <a:r>
              <a:rPr lang="en-US" dirty="0"/>
              <a:t>required to perform the node split.</a:t>
            </a:r>
            <a:endParaRPr lang="en-US" dirty="0"/>
          </a:p>
          <a:p>
            <a:endParaRPr lang="en-US" dirty="0"/>
          </a:p>
          <a:p>
            <a:r>
              <a:rPr lang="en-GB"/>
              <a:t>Grid-search is used to find the optimal </a:t>
            </a:r>
            <a:r>
              <a:rPr lang="en-GB" i="0">
                <a:effectLst/>
              </a:rPr>
              <a:t>hyperparameters</a:t>
            </a:r>
            <a:r>
              <a:rPr lang="en-GB"/>
              <a:t> of a model which results in the most ‘accurate’ predictions.</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7641"/>
            <a:ext cx="10940845" cy="637765"/>
          </a:xfrm>
        </p:spPr>
        <p:txBody>
          <a:bodyPr>
            <a:normAutofit/>
          </a:bodyPr>
          <a:lstStyle/>
          <a:p>
            <a:r>
              <a:rPr lang="en-US" sz="3600" b="1" dirty="0">
                <a:solidFill>
                  <a:srgbClr val="C00000"/>
                </a:solidFill>
                <a:latin typeface="Azonix" pitchFamily="50" charset="0"/>
              </a:rPr>
              <a:t>Machine learning model overview</a:t>
            </a:r>
            <a:endParaRPr lang="en-US" sz="3600" b="1" dirty="0">
              <a:solidFill>
                <a:srgbClr val="C00000"/>
              </a:solidFill>
              <a:latin typeface="Azonix" pitchFamily="50" charset="0"/>
            </a:endParaRPr>
          </a:p>
        </p:txBody>
      </p:sp>
      <p:sp>
        <p:nvSpPr>
          <p:cNvPr id="3" name="Content Placeholder 2"/>
          <p:cNvSpPr>
            <a:spLocks noGrp="1"/>
          </p:cNvSpPr>
          <p:nvPr>
            <p:ph idx="1"/>
          </p:nvPr>
        </p:nvSpPr>
        <p:spPr>
          <a:xfrm>
            <a:off x="481781" y="1032387"/>
            <a:ext cx="10872019" cy="5144576"/>
          </a:xfrm>
        </p:spPr>
        <p:txBody>
          <a:bodyPr/>
          <a:lstStyle/>
          <a:p>
            <a:pPr marL="0" indent="0">
              <a:buNone/>
            </a:pPr>
            <a:r>
              <a:rPr lang="en-US" dirty="0"/>
              <a:t>Machine learning models are classified mainly into </a:t>
            </a:r>
            <a:endParaRPr lang="en-US" dirty="0"/>
          </a:p>
          <a:p>
            <a:pPr marL="1371600" lvl="3" indent="0">
              <a:buNone/>
            </a:pPr>
            <a:endParaRPr lang="en-US" sz="2800" dirty="0"/>
          </a:p>
          <a:p>
            <a:pPr lvl="3">
              <a:buFont typeface="Wingdings" panose="05000000000000000000" pitchFamily="2" charset="2"/>
              <a:buChar char="Ø"/>
            </a:pPr>
            <a:r>
              <a:rPr lang="en-US" sz="2800" dirty="0"/>
              <a:t>Supervised learning</a:t>
            </a:r>
            <a:endParaRPr lang="en-US" sz="2800" dirty="0"/>
          </a:p>
          <a:p>
            <a:pPr lvl="3">
              <a:buFont typeface="Wingdings" panose="05000000000000000000" pitchFamily="2" charset="2"/>
              <a:buChar char="Ø"/>
            </a:pPr>
            <a:endParaRPr lang="en-US" sz="2800" dirty="0"/>
          </a:p>
          <a:p>
            <a:pPr lvl="3">
              <a:buFont typeface="Wingdings" panose="05000000000000000000" pitchFamily="2" charset="2"/>
              <a:buChar char="Ø"/>
            </a:pPr>
            <a:r>
              <a:rPr lang="en-US" sz="2800" dirty="0"/>
              <a:t>Unsupervised learning </a:t>
            </a:r>
            <a:endParaRPr lang="en-US" sz="2800" dirty="0"/>
          </a:p>
          <a:p>
            <a:pPr marL="1371600" lvl="3" indent="0">
              <a:buNone/>
            </a:pPr>
            <a:endParaRPr lang="en-US" sz="2800" dirty="0"/>
          </a:p>
          <a:p>
            <a:pPr lvl="3">
              <a:buFont typeface="Wingdings" panose="05000000000000000000" pitchFamily="2" charset="2"/>
              <a:buChar char="Ø"/>
            </a:pPr>
            <a:r>
              <a:rPr lang="en-US" sz="2800" dirty="0"/>
              <a:t>Reinforcement learning.</a:t>
            </a:r>
            <a:endParaRPr lang="en-US" sz="28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0617"/>
          </a:xfrm>
        </p:spPr>
        <p:txBody>
          <a:bodyPr>
            <a:normAutofit fontScale="90000"/>
          </a:bodyPr>
          <a:lstStyle/>
          <a:p>
            <a:r>
              <a:rPr lang="en-US" b="1" dirty="0">
                <a:solidFill>
                  <a:srgbClr val="00B0F0"/>
                </a:solidFill>
              </a:rPr>
              <a:t>a.) Supervised learning:</a:t>
            </a:r>
            <a:endParaRPr lang="en-US" b="1" dirty="0">
              <a:solidFill>
                <a:srgbClr val="00B0F0"/>
              </a:solidFill>
            </a:endParaRPr>
          </a:p>
        </p:txBody>
      </p:sp>
      <p:sp>
        <p:nvSpPr>
          <p:cNvPr id="3" name="Content Placeholder 2"/>
          <p:cNvSpPr>
            <a:spLocks noGrp="1"/>
          </p:cNvSpPr>
          <p:nvPr>
            <p:ph idx="1"/>
          </p:nvPr>
        </p:nvSpPr>
        <p:spPr>
          <a:xfrm>
            <a:off x="334297" y="1032388"/>
            <a:ext cx="11019503" cy="5144576"/>
          </a:xfrm>
        </p:spPr>
        <p:txBody>
          <a:bodyPr>
            <a:normAutofit/>
          </a:bodyPr>
          <a:lstStyle/>
          <a:p>
            <a:pPr marL="0" indent="0">
              <a:buNone/>
            </a:pPr>
            <a:r>
              <a:rPr lang="en-US" dirty="0"/>
              <a:t>This is where an instructor provides feedback to a student on whether they have performed well in an examination or not.</a:t>
            </a:r>
            <a:endParaRPr lang="en-US" dirty="0"/>
          </a:p>
          <a:p>
            <a:pPr marL="0" indent="0">
              <a:buNone/>
            </a:pPr>
            <a:endParaRPr lang="en-US" dirty="0"/>
          </a:p>
          <a:p>
            <a:pPr lvl="2"/>
            <a:r>
              <a:rPr lang="en-US" sz="2800" dirty="0"/>
              <a:t>Classification problems</a:t>
            </a:r>
            <a:endParaRPr lang="en-US" sz="2800" dirty="0"/>
          </a:p>
          <a:p>
            <a:pPr lvl="2"/>
            <a:r>
              <a:rPr lang="en-US" sz="2800" dirty="0"/>
              <a:t>Logistic regression</a:t>
            </a:r>
            <a:endParaRPr lang="en-US" sz="2800" dirty="0"/>
          </a:p>
          <a:p>
            <a:pPr lvl="2"/>
            <a:r>
              <a:rPr lang="en-US" sz="2800" dirty="0"/>
              <a:t>Lasso and ridge regression</a:t>
            </a:r>
            <a:endParaRPr lang="en-US" sz="2800" dirty="0"/>
          </a:p>
          <a:p>
            <a:pPr lvl="2"/>
            <a:r>
              <a:rPr lang="en-US" sz="2800" dirty="0"/>
              <a:t>Decision trees (classification trees)</a:t>
            </a:r>
            <a:endParaRPr lang="en-US" sz="2800" dirty="0"/>
          </a:p>
          <a:p>
            <a:pPr lvl="2"/>
            <a:r>
              <a:rPr lang="en-US" sz="2800" dirty="0"/>
              <a:t>Bagging classifier</a:t>
            </a:r>
            <a:endParaRPr lang="en-US" sz="2800" dirty="0"/>
          </a:p>
          <a:p>
            <a:pPr lvl="2"/>
            <a:r>
              <a:rPr lang="en-US" sz="2800" dirty="0"/>
              <a:t>Random forest classifier</a:t>
            </a:r>
            <a:endParaRPr lang="en-US" sz="2800" dirty="0"/>
          </a:p>
          <a:p>
            <a:pPr lvl="2"/>
            <a:r>
              <a:rPr lang="en-US" sz="2800" dirty="0"/>
              <a:t>Boosting classifier (</a:t>
            </a:r>
            <a:r>
              <a:rPr lang="en-US" sz="2800" dirty="0" err="1"/>
              <a:t>adaboost</a:t>
            </a:r>
            <a:r>
              <a:rPr lang="en-US" sz="2800" dirty="0"/>
              <a:t>, gradient boost, and </a:t>
            </a:r>
            <a:r>
              <a:rPr lang="en-US" sz="2800" dirty="0" err="1"/>
              <a:t>xgboost</a:t>
            </a:r>
            <a:r>
              <a:rPr lang="en-US" sz="2800" dirty="0"/>
              <a:t>)</a:t>
            </a:r>
            <a:endParaRPr lang="en-US" sz="28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7262"/>
          </a:xfrm>
        </p:spPr>
        <p:txBody>
          <a:bodyPr>
            <a:normAutofit fontScale="90000"/>
          </a:bodyPr>
          <a:lstStyle/>
          <a:p>
            <a:r>
              <a:rPr lang="en-US" b="1" dirty="0">
                <a:solidFill>
                  <a:srgbClr val="00B0F0"/>
                </a:solidFill>
              </a:rPr>
              <a:t>b.) Supervised learning:</a:t>
            </a:r>
            <a:endParaRPr lang="en-US" dirty="0"/>
          </a:p>
        </p:txBody>
      </p:sp>
      <p:sp>
        <p:nvSpPr>
          <p:cNvPr id="3" name="Content Placeholder 2"/>
          <p:cNvSpPr>
            <a:spLocks noGrp="1"/>
          </p:cNvSpPr>
          <p:nvPr>
            <p:ph idx="1"/>
          </p:nvPr>
        </p:nvSpPr>
        <p:spPr>
          <a:xfrm>
            <a:off x="838200" y="1445343"/>
            <a:ext cx="10515600" cy="5144575"/>
          </a:xfrm>
        </p:spPr>
        <p:txBody>
          <a:bodyPr>
            <a:normAutofit/>
          </a:bodyPr>
          <a:lstStyle/>
          <a:p>
            <a:r>
              <a:rPr lang="en-US" dirty="0"/>
              <a:t>SVM classifier</a:t>
            </a:r>
            <a:endParaRPr lang="en-US" dirty="0"/>
          </a:p>
          <a:p>
            <a:r>
              <a:rPr lang="en-US" dirty="0"/>
              <a:t>Recommendation engine</a:t>
            </a:r>
            <a:endParaRPr lang="en-US" dirty="0"/>
          </a:p>
          <a:p>
            <a:r>
              <a:rPr lang="en-US" dirty="0"/>
              <a:t>Regression problems</a:t>
            </a:r>
            <a:endParaRPr lang="en-US" dirty="0"/>
          </a:p>
          <a:p>
            <a:r>
              <a:rPr lang="en-US" dirty="0"/>
              <a:t>Linear regression (lasso and ridge regression)</a:t>
            </a:r>
            <a:endParaRPr lang="en-US" dirty="0"/>
          </a:p>
          <a:p>
            <a:r>
              <a:rPr lang="en-US" dirty="0"/>
              <a:t>Decision trees (regression trees)</a:t>
            </a:r>
            <a:endParaRPr lang="en-US" dirty="0"/>
          </a:p>
          <a:p>
            <a:r>
              <a:rPr lang="en-US" dirty="0"/>
              <a:t>Bagging </a:t>
            </a:r>
            <a:r>
              <a:rPr lang="en-US" dirty="0" err="1"/>
              <a:t>regressor</a:t>
            </a:r>
            <a:endParaRPr lang="en-US" dirty="0"/>
          </a:p>
          <a:p>
            <a:r>
              <a:rPr lang="en-US" dirty="0"/>
              <a:t>Random forest </a:t>
            </a:r>
            <a:r>
              <a:rPr lang="en-US" dirty="0" err="1"/>
              <a:t>regressor</a:t>
            </a:r>
            <a:endParaRPr lang="en-US" dirty="0"/>
          </a:p>
          <a:p>
            <a:r>
              <a:rPr lang="en-US" dirty="0"/>
              <a:t>Boosting </a:t>
            </a:r>
            <a:r>
              <a:rPr lang="en-US" dirty="0" err="1"/>
              <a:t>regressor</a:t>
            </a:r>
            <a:r>
              <a:rPr lang="en-US" dirty="0"/>
              <a:t> - (</a:t>
            </a:r>
            <a:r>
              <a:rPr lang="en-US" dirty="0" err="1"/>
              <a:t>adaboost</a:t>
            </a:r>
            <a:r>
              <a:rPr lang="en-US" dirty="0"/>
              <a:t>, gradient boost, and </a:t>
            </a:r>
            <a:r>
              <a:rPr lang="en-US" dirty="0" err="1"/>
              <a:t>xgboost</a:t>
            </a:r>
            <a:r>
              <a:rPr lang="en-US" dirty="0"/>
              <a:t>)</a:t>
            </a:r>
            <a:endParaRPr lang="en-US" dirty="0"/>
          </a:p>
          <a:p>
            <a:r>
              <a:rPr lang="en-US" dirty="0"/>
              <a:t>SVM </a:t>
            </a:r>
            <a:r>
              <a:rPr lang="en-US" dirty="0" err="1"/>
              <a:t>regressor</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5920"/>
          </a:xfrm>
        </p:spPr>
        <p:txBody>
          <a:bodyPr/>
          <a:lstStyle/>
          <a:p>
            <a:r>
              <a:rPr lang="en-US" b="1" dirty="0">
                <a:solidFill>
                  <a:srgbClr val="00B0F0"/>
                </a:solidFill>
              </a:rPr>
              <a:t>c.) Unsupervised learning</a:t>
            </a:r>
            <a:r>
              <a:rPr lang="en-US" dirty="0">
                <a:solidFill>
                  <a:srgbClr val="00B0F0"/>
                </a:solidFill>
              </a:rPr>
              <a:t>:</a:t>
            </a:r>
            <a:endParaRPr lang="en-US" dirty="0">
              <a:solidFill>
                <a:srgbClr val="00B0F0"/>
              </a:solidFill>
            </a:endParaRPr>
          </a:p>
        </p:txBody>
      </p:sp>
      <p:sp>
        <p:nvSpPr>
          <p:cNvPr id="3" name="Content Placeholder 2"/>
          <p:cNvSpPr>
            <a:spLocks noGrp="1"/>
          </p:cNvSpPr>
          <p:nvPr>
            <p:ph idx="1"/>
          </p:nvPr>
        </p:nvSpPr>
        <p:spPr>
          <a:xfrm>
            <a:off x="737419" y="1317523"/>
            <a:ext cx="10616381" cy="5065917"/>
          </a:xfrm>
        </p:spPr>
        <p:txBody>
          <a:bodyPr/>
          <a:lstStyle/>
          <a:p>
            <a:r>
              <a:rPr lang="en-US" dirty="0"/>
              <a:t>Similar to the teacher-student analogy, in which the instructor does not present and provide feedback to the student and who needs to prepare on his/her own.</a:t>
            </a:r>
            <a:endParaRPr lang="en-US" dirty="0"/>
          </a:p>
          <a:p>
            <a:endParaRPr lang="en-US" dirty="0"/>
          </a:p>
          <a:p>
            <a:r>
              <a:rPr lang="en-US" dirty="0"/>
              <a:t> Unsupervised learning does not have as many are in supervised learning:</a:t>
            </a:r>
            <a:endParaRPr lang="en-US" dirty="0"/>
          </a:p>
          <a:p>
            <a:pPr lvl="2"/>
            <a:r>
              <a:rPr lang="en-US" sz="3200" dirty="0"/>
              <a:t>Principal component analysis (PCA)</a:t>
            </a:r>
            <a:endParaRPr lang="en-US" sz="3200" dirty="0"/>
          </a:p>
          <a:p>
            <a:pPr lvl="2"/>
            <a:r>
              <a:rPr lang="en-US" sz="3200" dirty="0"/>
              <a:t>K-means clustering</a:t>
            </a:r>
            <a:endParaRPr lang="en-US" sz="32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8101"/>
          </a:xfrm>
        </p:spPr>
        <p:txBody>
          <a:bodyPr>
            <a:normAutofit fontScale="90000"/>
          </a:bodyPr>
          <a:lstStyle/>
          <a:p>
            <a:r>
              <a:rPr lang="en-US" b="1" dirty="0">
                <a:solidFill>
                  <a:srgbClr val="00B0F0"/>
                </a:solidFill>
              </a:rPr>
              <a:t>d.) Reinforcement learning</a:t>
            </a:r>
            <a:r>
              <a:rPr lang="en-US" dirty="0">
                <a:solidFill>
                  <a:srgbClr val="00B0F0"/>
                </a:solidFill>
              </a:rPr>
              <a:t>:</a:t>
            </a:r>
            <a:endParaRPr lang="en-US" dirty="0">
              <a:solidFill>
                <a:srgbClr val="00B0F0"/>
              </a:solidFill>
            </a:endParaRPr>
          </a:p>
        </p:txBody>
      </p:sp>
      <p:sp>
        <p:nvSpPr>
          <p:cNvPr id="3" name="Content Placeholder 2"/>
          <p:cNvSpPr>
            <a:spLocks noGrp="1"/>
          </p:cNvSpPr>
          <p:nvPr>
            <p:ph idx="1"/>
          </p:nvPr>
        </p:nvSpPr>
        <p:spPr>
          <a:xfrm>
            <a:off x="838200" y="1366684"/>
            <a:ext cx="10515600" cy="4810279"/>
          </a:xfrm>
        </p:spPr>
        <p:txBody>
          <a:bodyPr/>
          <a:lstStyle/>
          <a:p>
            <a:pPr marL="0" indent="0">
              <a:buNone/>
            </a:pPr>
            <a:r>
              <a:rPr lang="en-US" dirty="0"/>
              <a:t>This is the scenario in which multiple decisions need to be taken by an agent prior to reaching the target and it provides a reward, either +1 or -1, rather than notifying how well or how badly the agent performed across the path:</a:t>
            </a:r>
            <a:endParaRPr lang="en-US" dirty="0"/>
          </a:p>
          <a:p>
            <a:pPr marL="0" indent="0">
              <a:buNone/>
            </a:pPr>
            <a:endParaRPr lang="en-US" dirty="0"/>
          </a:p>
          <a:p>
            <a:pPr lvl="2"/>
            <a:r>
              <a:rPr lang="en-US" sz="2800" dirty="0"/>
              <a:t>Markov decision process</a:t>
            </a:r>
            <a:endParaRPr lang="en-US" sz="2800" dirty="0"/>
          </a:p>
          <a:p>
            <a:pPr lvl="2"/>
            <a:r>
              <a:rPr lang="en-US" sz="2800" dirty="0"/>
              <a:t>Monte Carlo methods</a:t>
            </a:r>
            <a:endParaRPr lang="en-US" sz="2800" dirty="0"/>
          </a:p>
          <a:p>
            <a:pPr lvl="2"/>
            <a:r>
              <a:rPr lang="en-US" sz="2800" dirty="0"/>
              <a:t>Temporal difference learning</a:t>
            </a:r>
            <a:endParaRPr 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45" y="207808"/>
            <a:ext cx="11798710" cy="854075"/>
          </a:xfrm>
        </p:spPr>
        <p:txBody>
          <a:bodyPr>
            <a:normAutofit fontScale="90000"/>
          </a:bodyPr>
          <a:lstStyle/>
          <a:p>
            <a:r>
              <a:rPr lang="en-US" b="1" dirty="0">
                <a:solidFill>
                  <a:srgbClr val="0070C0"/>
                </a:solidFill>
              </a:rPr>
              <a:t>b.) Types (or) Classification of Machine Learning (Cont..)</a:t>
            </a:r>
            <a:endParaRPr lang="en-US" dirty="0"/>
          </a:p>
        </p:txBody>
      </p:sp>
      <p:sp>
        <p:nvSpPr>
          <p:cNvPr id="3" name="Content Placeholder 2"/>
          <p:cNvSpPr>
            <a:spLocks noGrp="1"/>
          </p:cNvSpPr>
          <p:nvPr>
            <p:ph idx="1"/>
          </p:nvPr>
        </p:nvSpPr>
        <p:spPr>
          <a:xfrm>
            <a:off x="314632" y="1061882"/>
            <a:ext cx="11484078" cy="5633885"/>
          </a:xfrm>
        </p:spPr>
        <p:txBody>
          <a:bodyPr>
            <a:normAutofit lnSpcReduction="10000"/>
          </a:bodyPr>
          <a:lstStyle/>
          <a:p>
            <a:pPr marL="0" indent="0">
              <a:buNone/>
            </a:pPr>
            <a:r>
              <a:rPr lang="en-US" sz="3200" b="1">
                <a:solidFill>
                  <a:srgbClr val="FFC000"/>
                </a:solidFill>
              </a:rPr>
              <a:t>iii.) </a:t>
            </a:r>
            <a:r>
              <a:rPr lang="en-US" sz="3200" b="1" dirty="0">
                <a:solidFill>
                  <a:srgbClr val="FFC000"/>
                </a:solidFill>
              </a:rPr>
              <a:t>Reinforcement learning</a:t>
            </a:r>
            <a:r>
              <a:rPr lang="en-US" sz="3200" dirty="0">
                <a:solidFill>
                  <a:srgbClr val="FFC000"/>
                </a:solidFill>
              </a:rPr>
              <a:t>: </a:t>
            </a:r>
            <a:endParaRPr lang="en-US" sz="3200" dirty="0">
              <a:solidFill>
                <a:srgbClr val="FFC000"/>
              </a:solidFill>
            </a:endParaRPr>
          </a:p>
          <a:p>
            <a:pPr lvl="1" algn="just"/>
            <a:r>
              <a:rPr lang="en-US" sz="2900" dirty="0"/>
              <a:t>This allows the machine or </a:t>
            </a:r>
            <a:r>
              <a:rPr lang="en-US" sz="2900" b="1" dirty="0">
                <a:solidFill>
                  <a:srgbClr val="00B0F0"/>
                </a:solidFill>
              </a:rPr>
              <a:t>agent</a:t>
            </a:r>
            <a:r>
              <a:rPr lang="en-US" sz="2900" dirty="0"/>
              <a:t> to </a:t>
            </a:r>
            <a:r>
              <a:rPr lang="en-US" sz="2900" b="1" dirty="0">
                <a:solidFill>
                  <a:srgbClr val="7030A0"/>
                </a:solidFill>
              </a:rPr>
              <a:t>learn its behavior </a:t>
            </a:r>
            <a:r>
              <a:rPr lang="en-US" sz="2900" dirty="0"/>
              <a:t>based on </a:t>
            </a:r>
            <a:r>
              <a:rPr lang="en-US" sz="2900" b="1" i="1" dirty="0">
                <a:solidFill>
                  <a:srgbClr val="00B050"/>
                </a:solidFill>
              </a:rPr>
              <a:t>feedback</a:t>
            </a:r>
            <a:r>
              <a:rPr lang="en-US" sz="2900" dirty="0"/>
              <a:t> from the environment. </a:t>
            </a:r>
            <a:endParaRPr lang="en-US" sz="2900" dirty="0"/>
          </a:p>
          <a:p>
            <a:pPr lvl="1" algn="just"/>
            <a:endParaRPr lang="en-US" sz="2900" dirty="0"/>
          </a:p>
          <a:p>
            <a:pPr lvl="1" algn="just"/>
            <a:r>
              <a:rPr lang="en-US" sz="2900" dirty="0"/>
              <a:t>In reinforcement learning, the </a:t>
            </a:r>
            <a:r>
              <a:rPr lang="en-US" sz="2900" b="1" dirty="0">
                <a:solidFill>
                  <a:srgbClr val="7030A0"/>
                </a:solidFill>
              </a:rPr>
              <a:t>agent takes a series of decisive actions without supervision</a:t>
            </a:r>
            <a:r>
              <a:rPr lang="en-US" sz="2900" dirty="0"/>
              <a:t> and, in the end, a reward will be given, </a:t>
            </a:r>
            <a:r>
              <a:rPr lang="en-US" sz="2900" b="1" dirty="0">
                <a:solidFill>
                  <a:srgbClr val="C00000"/>
                </a:solidFill>
              </a:rPr>
              <a:t>either +1 or -1. </a:t>
            </a:r>
            <a:endParaRPr lang="en-US" sz="2900" b="1" dirty="0">
              <a:solidFill>
                <a:srgbClr val="C00000"/>
              </a:solidFill>
            </a:endParaRPr>
          </a:p>
          <a:p>
            <a:pPr lvl="1" algn="just"/>
            <a:endParaRPr lang="en-US" sz="2900" dirty="0"/>
          </a:p>
          <a:p>
            <a:pPr lvl="1" algn="just"/>
            <a:r>
              <a:rPr lang="en-US" sz="2900" dirty="0"/>
              <a:t>Based on the final payoff/reward, the agent reevaluates its paths.</a:t>
            </a:r>
            <a:endParaRPr lang="en-US" sz="2900" dirty="0"/>
          </a:p>
          <a:p>
            <a:pPr lvl="1" algn="just"/>
            <a:endParaRPr lang="en-US" sz="2900" dirty="0"/>
          </a:p>
          <a:p>
            <a:pPr lvl="1" algn="just"/>
            <a:r>
              <a:rPr lang="en-US" sz="2900" dirty="0"/>
              <a:t> Reinforcement learning problems are closer to the artificial intelligence methodology rather than frequently used machine learning algorithms.</a:t>
            </a:r>
            <a:endParaRPr lang="en-US" sz="2900" dirty="0">
              <a:solidFill>
                <a:srgbClr val="FFC0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284" y="74245"/>
            <a:ext cx="10515600" cy="716423"/>
          </a:xfrm>
        </p:spPr>
        <p:txBody>
          <a:bodyPr/>
          <a:lstStyle/>
          <a:p>
            <a:r>
              <a:rPr lang="en-US" b="1" dirty="0">
                <a:solidFill>
                  <a:srgbClr val="C00000"/>
                </a:solidFill>
              </a:rPr>
              <a:t>Logistic regression</a:t>
            </a:r>
            <a:endParaRPr lang="en-US" dirty="0">
              <a:solidFill>
                <a:srgbClr val="C00000"/>
              </a:solidFill>
            </a:endParaRPr>
          </a:p>
        </p:txBody>
      </p:sp>
      <p:sp>
        <p:nvSpPr>
          <p:cNvPr id="3" name="Content Placeholder 2"/>
          <p:cNvSpPr>
            <a:spLocks noGrp="1"/>
          </p:cNvSpPr>
          <p:nvPr>
            <p:ph idx="1"/>
          </p:nvPr>
        </p:nvSpPr>
        <p:spPr>
          <a:xfrm>
            <a:off x="226031" y="1042219"/>
            <a:ext cx="11582511" cy="5553790"/>
          </a:xfrm>
        </p:spPr>
        <p:txBody>
          <a:bodyPr>
            <a:normAutofit/>
          </a:bodyPr>
          <a:lstStyle/>
          <a:p>
            <a:r>
              <a:rPr lang="en-US" b="1" dirty="0">
                <a:solidFill>
                  <a:srgbClr val="00B0F0"/>
                </a:solidFill>
              </a:rPr>
              <a:t>Discrete classes </a:t>
            </a:r>
            <a:r>
              <a:rPr lang="en-US" dirty="0"/>
              <a:t>rather than continuous values. </a:t>
            </a:r>
            <a:endParaRPr lang="en-US" dirty="0"/>
          </a:p>
          <a:p>
            <a:r>
              <a:rPr lang="en-US" b="1" i="1" dirty="0"/>
              <a:t>For example, </a:t>
            </a:r>
            <a:endParaRPr lang="en-US" b="1" i="1" dirty="0"/>
          </a:p>
          <a:p>
            <a:pPr marL="0" indent="0">
              <a:buNone/>
            </a:pPr>
            <a:r>
              <a:rPr lang="en-US" dirty="0"/>
              <a:t>   customer will arrive or not, he will purchase the product or not, and so on.</a:t>
            </a:r>
            <a:endParaRPr lang="en-US" dirty="0"/>
          </a:p>
          <a:p>
            <a:r>
              <a:rPr lang="en-US" dirty="0"/>
              <a:t>In statistical methodology  - maximum likelihood method to calculate the parameter of individual variables. </a:t>
            </a:r>
            <a:endParaRPr lang="en-US" dirty="0"/>
          </a:p>
          <a:p>
            <a:endParaRPr lang="en-US" dirty="0"/>
          </a:p>
          <a:p>
            <a:r>
              <a:rPr lang="en-US" dirty="0"/>
              <a:t>In machine learning methodology -  log loss will be minimized with respect to </a:t>
            </a:r>
            <a:r>
              <a:rPr lang="en-US" i="1" dirty="0"/>
              <a:t>β </a:t>
            </a:r>
            <a:r>
              <a:rPr lang="en-US" dirty="0"/>
              <a:t>coefficients (also known as weights). </a:t>
            </a:r>
            <a:endParaRPr lang="en-US" dirty="0"/>
          </a:p>
          <a:p>
            <a:endParaRPr lang="en-US" dirty="0"/>
          </a:p>
          <a:p>
            <a:r>
              <a:rPr lang="en-US" dirty="0"/>
              <a:t>Logistic regression has a </a:t>
            </a:r>
            <a:r>
              <a:rPr lang="en-US" b="1" dirty="0">
                <a:solidFill>
                  <a:srgbClr val="FFC000"/>
                </a:solidFill>
              </a:rPr>
              <a:t>high bias </a:t>
            </a:r>
            <a:r>
              <a:rPr lang="en-US" dirty="0"/>
              <a:t>and a </a:t>
            </a:r>
            <a:r>
              <a:rPr lang="en-US" b="1" dirty="0">
                <a:solidFill>
                  <a:srgbClr val="FFC000"/>
                </a:solidFill>
              </a:rPr>
              <a:t>low variance </a:t>
            </a:r>
            <a:r>
              <a:rPr lang="en-US" dirty="0"/>
              <a:t>error.</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98"/>
            <a:ext cx="10515600" cy="537460"/>
          </a:xfrm>
        </p:spPr>
        <p:txBody>
          <a:bodyPr>
            <a:normAutofit fontScale="90000"/>
          </a:bodyPr>
          <a:lstStyle/>
          <a:p>
            <a:r>
              <a:rPr lang="en-US" b="1" dirty="0">
                <a:solidFill>
                  <a:srgbClr val="C00000"/>
                </a:solidFill>
                <a:latin typeface="Azonix" pitchFamily="50" charset="0"/>
              </a:rPr>
              <a:t>Linear regression</a:t>
            </a:r>
            <a:r>
              <a:rPr lang="en-US" dirty="0">
                <a:solidFill>
                  <a:srgbClr val="C00000"/>
                </a:solidFill>
                <a:latin typeface="Azonix" pitchFamily="50" charset="0"/>
              </a:rPr>
              <a:t>:</a:t>
            </a:r>
            <a:endParaRPr lang="en-US" dirty="0">
              <a:solidFill>
                <a:srgbClr val="C00000"/>
              </a:solidFill>
              <a:latin typeface="Azonix" pitchFamily="50" charset="0"/>
            </a:endParaRPr>
          </a:p>
        </p:txBody>
      </p:sp>
      <p:sp>
        <p:nvSpPr>
          <p:cNvPr id="3" name="Content Placeholder 2"/>
          <p:cNvSpPr>
            <a:spLocks noGrp="1"/>
          </p:cNvSpPr>
          <p:nvPr>
            <p:ph idx="1"/>
          </p:nvPr>
        </p:nvSpPr>
        <p:spPr>
          <a:xfrm>
            <a:off x="369870" y="924674"/>
            <a:ext cx="11507055" cy="5753528"/>
          </a:xfrm>
        </p:spPr>
        <p:txBody>
          <a:bodyPr>
            <a:normAutofit lnSpcReduction="10000"/>
          </a:bodyPr>
          <a:lstStyle/>
          <a:p>
            <a:r>
              <a:rPr lang="en-US" dirty="0"/>
              <a:t>Prediction of </a:t>
            </a:r>
            <a:r>
              <a:rPr lang="en-US" b="1" dirty="0">
                <a:solidFill>
                  <a:srgbClr val="00B0F0"/>
                </a:solidFill>
              </a:rPr>
              <a:t>continuous variables </a:t>
            </a:r>
            <a:r>
              <a:rPr lang="en-US" dirty="0"/>
              <a:t>such as customer income and so on.</a:t>
            </a:r>
            <a:endParaRPr lang="en-US" dirty="0"/>
          </a:p>
          <a:p>
            <a:endParaRPr lang="en-US" dirty="0"/>
          </a:p>
          <a:p>
            <a:endParaRPr lang="en-US" dirty="0"/>
          </a:p>
          <a:p>
            <a:r>
              <a:rPr lang="en-US" dirty="0"/>
              <a:t> It utilizes </a:t>
            </a:r>
            <a:r>
              <a:rPr lang="en-US" b="1" dirty="0">
                <a:solidFill>
                  <a:srgbClr val="00B0F0"/>
                </a:solidFill>
              </a:rPr>
              <a:t>error minimization </a:t>
            </a:r>
            <a:r>
              <a:rPr lang="en-US" dirty="0"/>
              <a:t>to fit the best possible line in statistical methodology. </a:t>
            </a:r>
            <a:endParaRPr lang="en-US" dirty="0"/>
          </a:p>
          <a:p>
            <a:endParaRPr lang="en-US" dirty="0"/>
          </a:p>
          <a:p>
            <a:endParaRPr lang="en-US" dirty="0"/>
          </a:p>
          <a:p>
            <a:r>
              <a:rPr lang="en-US" dirty="0"/>
              <a:t>In machine learning methodology, </a:t>
            </a:r>
            <a:r>
              <a:rPr lang="en-US" b="1" dirty="0">
                <a:solidFill>
                  <a:srgbClr val="FF0000"/>
                </a:solidFill>
              </a:rPr>
              <a:t>squared loss </a:t>
            </a:r>
            <a:r>
              <a:rPr lang="en-US" dirty="0"/>
              <a:t>will be minimized with respect to </a:t>
            </a:r>
            <a:r>
              <a:rPr lang="en-US" i="1" dirty="0"/>
              <a:t>β </a:t>
            </a:r>
            <a:r>
              <a:rPr lang="en-US" dirty="0"/>
              <a:t>coefficients. </a:t>
            </a:r>
            <a:endParaRPr lang="en-US" dirty="0"/>
          </a:p>
          <a:p>
            <a:endParaRPr lang="en-US" dirty="0"/>
          </a:p>
          <a:p>
            <a:endParaRPr lang="en-US" dirty="0"/>
          </a:p>
          <a:p>
            <a:r>
              <a:rPr lang="en-US" dirty="0"/>
              <a:t>Linear regression also has a </a:t>
            </a:r>
            <a:r>
              <a:rPr lang="en-US" b="1" dirty="0">
                <a:solidFill>
                  <a:srgbClr val="FFC000"/>
                </a:solidFill>
              </a:rPr>
              <a:t>high bias </a:t>
            </a:r>
            <a:r>
              <a:rPr lang="en-US" dirty="0"/>
              <a:t>and a </a:t>
            </a:r>
            <a:r>
              <a:rPr lang="en-US" b="1" dirty="0">
                <a:solidFill>
                  <a:srgbClr val="FFC000"/>
                </a:solidFill>
              </a:rPr>
              <a:t>low variance </a:t>
            </a:r>
            <a:r>
              <a:rPr lang="en-US" dirty="0"/>
              <a:t>error.</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501" y="128820"/>
            <a:ext cx="10515600" cy="608269"/>
          </a:xfrm>
        </p:spPr>
        <p:txBody>
          <a:bodyPr>
            <a:normAutofit fontScale="90000"/>
          </a:bodyPr>
          <a:lstStyle/>
          <a:p>
            <a:r>
              <a:rPr lang="en-US" b="1" dirty="0">
                <a:solidFill>
                  <a:srgbClr val="C00000"/>
                </a:solidFill>
                <a:latin typeface="Azonix" pitchFamily="50" charset="0"/>
              </a:rPr>
              <a:t>Lasso and ridge regression:</a:t>
            </a:r>
            <a:endParaRPr lang="en-US" b="1" dirty="0">
              <a:solidFill>
                <a:srgbClr val="C00000"/>
              </a:solidFill>
              <a:latin typeface="Azonix" pitchFamily="50" charset="0"/>
            </a:endParaRPr>
          </a:p>
        </p:txBody>
      </p:sp>
      <p:sp>
        <p:nvSpPr>
          <p:cNvPr id="3" name="Content Placeholder 2"/>
          <p:cNvSpPr>
            <a:spLocks noGrp="1"/>
          </p:cNvSpPr>
          <p:nvPr>
            <p:ph idx="1"/>
          </p:nvPr>
        </p:nvSpPr>
        <p:spPr>
          <a:xfrm>
            <a:off x="297951" y="924674"/>
            <a:ext cx="11568701" cy="5691883"/>
          </a:xfrm>
        </p:spPr>
        <p:txBody>
          <a:bodyPr>
            <a:normAutofit/>
          </a:bodyPr>
          <a:lstStyle/>
          <a:p>
            <a:pPr algn="just"/>
            <a:r>
              <a:rPr lang="en-US" dirty="0"/>
              <a:t>This uses regularization to control </a:t>
            </a:r>
            <a:r>
              <a:rPr lang="en-US" dirty="0">
                <a:solidFill>
                  <a:srgbClr val="00B0F0"/>
                </a:solidFill>
              </a:rPr>
              <a:t>overfitting</a:t>
            </a:r>
            <a:r>
              <a:rPr lang="en-US" dirty="0"/>
              <a:t> issues by applying a penalty on coefficients. </a:t>
            </a:r>
            <a:endParaRPr lang="en-US" dirty="0"/>
          </a:p>
          <a:p>
            <a:pPr algn="just"/>
            <a:endParaRPr lang="en-US" dirty="0"/>
          </a:p>
          <a:p>
            <a:pPr algn="just"/>
            <a:r>
              <a:rPr lang="en-US" dirty="0"/>
              <a:t>In ridge regression - a </a:t>
            </a:r>
            <a:r>
              <a:rPr lang="en-US" b="1" dirty="0">
                <a:solidFill>
                  <a:srgbClr val="00B0F0"/>
                </a:solidFill>
              </a:rPr>
              <a:t>penalty is applied on the sum of squares of coefficients</a:t>
            </a:r>
            <a:r>
              <a:rPr lang="en-US" dirty="0"/>
              <a:t>, whereas </a:t>
            </a:r>
            <a:endParaRPr lang="en-US" dirty="0"/>
          </a:p>
          <a:p>
            <a:pPr algn="just"/>
            <a:r>
              <a:rPr lang="en-US" dirty="0"/>
              <a:t>In lasso - a </a:t>
            </a:r>
            <a:r>
              <a:rPr lang="en-US" dirty="0">
                <a:solidFill>
                  <a:srgbClr val="00B0F0"/>
                </a:solidFill>
              </a:rPr>
              <a:t>penalty is applied to the absolute values of the coefficients</a:t>
            </a:r>
            <a:r>
              <a:rPr lang="en-US" dirty="0"/>
              <a:t>. </a:t>
            </a:r>
            <a:endParaRPr lang="en-US" dirty="0"/>
          </a:p>
          <a:p>
            <a:pPr algn="just"/>
            <a:endParaRPr lang="en-US" dirty="0"/>
          </a:p>
          <a:p>
            <a:pPr algn="just"/>
            <a:r>
              <a:rPr lang="en-US" dirty="0"/>
              <a:t>The penalty can be tuned in order to </a:t>
            </a:r>
            <a:r>
              <a:rPr lang="en-US" b="1" dirty="0">
                <a:solidFill>
                  <a:srgbClr val="C00000"/>
                </a:solidFill>
              </a:rPr>
              <a:t>change the dynamics of the model fit</a:t>
            </a:r>
            <a:r>
              <a:rPr lang="en-US" dirty="0"/>
              <a:t>.</a:t>
            </a:r>
            <a:endParaRPr lang="en-US" dirty="0"/>
          </a:p>
          <a:p>
            <a:pPr algn="just"/>
            <a:endParaRPr lang="en-US" dirty="0"/>
          </a:p>
          <a:p>
            <a:pPr algn="just"/>
            <a:r>
              <a:rPr lang="en-US" b="1" dirty="0">
                <a:solidFill>
                  <a:srgbClr val="002060"/>
                </a:solidFill>
              </a:rPr>
              <a:t>Ridge regression </a:t>
            </a:r>
            <a:r>
              <a:rPr lang="en-US" dirty="0"/>
              <a:t>tries to </a:t>
            </a:r>
            <a:r>
              <a:rPr lang="en-US" b="1" dirty="0">
                <a:solidFill>
                  <a:srgbClr val="002060"/>
                </a:solidFill>
              </a:rPr>
              <a:t>minimize</a:t>
            </a:r>
            <a:r>
              <a:rPr lang="en-US" dirty="0"/>
              <a:t> the </a:t>
            </a:r>
            <a:r>
              <a:rPr lang="en-US" b="1" dirty="0">
                <a:solidFill>
                  <a:srgbClr val="0070C0"/>
                </a:solidFill>
              </a:rPr>
              <a:t>magnitude of coefficients</a:t>
            </a:r>
            <a:r>
              <a:rPr lang="en-US" dirty="0"/>
              <a:t>, whereas </a:t>
            </a:r>
            <a:r>
              <a:rPr lang="en-US" b="1" dirty="0">
                <a:solidFill>
                  <a:srgbClr val="C00000"/>
                </a:solidFill>
              </a:rPr>
              <a:t>lasso </a:t>
            </a:r>
            <a:r>
              <a:rPr lang="en-US" dirty="0"/>
              <a:t>tries to </a:t>
            </a:r>
            <a:r>
              <a:rPr lang="en-US" b="1" dirty="0">
                <a:solidFill>
                  <a:srgbClr val="C00000"/>
                </a:solidFill>
              </a:rPr>
              <a:t>eliminate them</a:t>
            </a:r>
            <a:endParaRPr lang="en-US" b="1" dirty="0">
              <a:solidFill>
                <a:srgbClr val="C0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765"/>
          </a:xfrm>
        </p:spPr>
        <p:txBody>
          <a:bodyPr>
            <a:normAutofit fontScale="90000"/>
          </a:bodyPr>
          <a:lstStyle/>
          <a:p>
            <a:r>
              <a:rPr lang="en-US" b="1" dirty="0">
                <a:solidFill>
                  <a:srgbClr val="C00000"/>
                </a:solidFill>
                <a:latin typeface="Azonix" pitchFamily="50" charset="0"/>
              </a:rPr>
              <a:t>Decision trees</a:t>
            </a:r>
            <a:r>
              <a:rPr lang="en-US" dirty="0">
                <a:solidFill>
                  <a:srgbClr val="C00000"/>
                </a:solidFill>
                <a:latin typeface="Azonix" pitchFamily="50" charset="0"/>
              </a:rPr>
              <a:t>:</a:t>
            </a:r>
            <a:endParaRPr lang="en-US" dirty="0">
              <a:solidFill>
                <a:srgbClr val="C00000"/>
              </a:solidFill>
              <a:latin typeface="Azonix" pitchFamily="50" charset="0"/>
            </a:endParaRPr>
          </a:p>
        </p:txBody>
      </p:sp>
      <p:sp>
        <p:nvSpPr>
          <p:cNvPr id="3" name="Content Placeholder 2"/>
          <p:cNvSpPr>
            <a:spLocks noGrp="1"/>
          </p:cNvSpPr>
          <p:nvPr>
            <p:ph idx="1"/>
          </p:nvPr>
        </p:nvSpPr>
        <p:spPr>
          <a:xfrm>
            <a:off x="277401" y="1002890"/>
            <a:ext cx="11650895" cy="5489985"/>
          </a:xfrm>
        </p:spPr>
        <p:txBody>
          <a:bodyPr>
            <a:normAutofit/>
          </a:bodyPr>
          <a:lstStyle/>
          <a:p>
            <a:r>
              <a:rPr lang="en-US" dirty="0"/>
              <a:t>Recursive binary splitting is applied to split the classes at each level to classify observations to their purest class. </a:t>
            </a:r>
            <a:endParaRPr lang="en-US" dirty="0"/>
          </a:p>
          <a:p>
            <a:endParaRPr lang="en-US" dirty="0"/>
          </a:p>
          <a:p>
            <a:r>
              <a:rPr lang="en-US" dirty="0"/>
              <a:t>The classification </a:t>
            </a:r>
            <a:r>
              <a:rPr lang="en-US" b="1" dirty="0">
                <a:solidFill>
                  <a:srgbClr val="C00000"/>
                </a:solidFill>
              </a:rPr>
              <a:t>error rate </a:t>
            </a:r>
            <a:r>
              <a:rPr lang="en-US" dirty="0"/>
              <a:t>is simply the fraction of the training observations in that region that do not belong to the most common class.</a:t>
            </a:r>
            <a:endParaRPr lang="en-US" dirty="0"/>
          </a:p>
          <a:p>
            <a:endParaRPr lang="en-US" dirty="0"/>
          </a:p>
          <a:p>
            <a:r>
              <a:rPr lang="en-US" dirty="0"/>
              <a:t>Decision trees have an </a:t>
            </a:r>
            <a:r>
              <a:rPr lang="en-US" b="1" dirty="0">
                <a:solidFill>
                  <a:srgbClr val="00B0F0"/>
                </a:solidFill>
              </a:rPr>
              <a:t>overfitting problem </a:t>
            </a:r>
            <a:r>
              <a:rPr lang="en-US" dirty="0"/>
              <a:t>due to their </a:t>
            </a:r>
            <a:r>
              <a:rPr lang="en-US" b="1" dirty="0">
                <a:solidFill>
                  <a:srgbClr val="00B0F0"/>
                </a:solidFill>
              </a:rPr>
              <a:t>high variance </a:t>
            </a:r>
            <a:r>
              <a:rPr lang="en-US" dirty="0"/>
              <a:t>in a way to fit; </a:t>
            </a:r>
            <a:r>
              <a:rPr lang="en-US" b="1" dirty="0">
                <a:solidFill>
                  <a:srgbClr val="C00000"/>
                </a:solidFill>
              </a:rPr>
              <a:t>pruning</a:t>
            </a:r>
            <a:r>
              <a:rPr lang="en-US" dirty="0"/>
              <a:t> is applied to reduce the overfitting problem by growing the tree completely.</a:t>
            </a:r>
            <a:endParaRPr lang="en-US" dirty="0"/>
          </a:p>
          <a:p>
            <a:endParaRPr lang="en-US" dirty="0"/>
          </a:p>
          <a:p>
            <a:r>
              <a:rPr lang="en-US" dirty="0"/>
              <a:t>Decision trees have </a:t>
            </a:r>
            <a:r>
              <a:rPr lang="en-US" b="1" dirty="0">
                <a:solidFill>
                  <a:srgbClr val="00B0F0"/>
                </a:solidFill>
              </a:rPr>
              <a:t>low a bias </a:t>
            </a:r>
            <a:r>
              <a:rPr lang="en-US" dirty="0"/>
              <a:t>and a </a:t>
            </a:r>
            <a:r>
              <a:rPr lang="en-US" b="1" dirty="0">
                <a:solidFill>
                  <a:srgbClr val="00B0F0"/>
                </a:solidFill>
              </a:rPr>
              <a:t>high variance </a:t>
            </a:r>
            <a:r>
              <a:rPr lang="en-US" dirty="0"/>
              <a:t>error.</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8772"/>
          </a:xfrm>
        </p:spPr>
        <p:txBody>
          <a:bodyPr>
            <a:normAutofit fontScale="90000"/>
          </a:bodyPr>
          <a:lstStyle/>
          <a:p>
            <a:r>
              <a:rPr lang="en-US" b="1" dirty="0">
                <a:solidFill>
                  <a:srgbClr val="C00000"/>
                </a:solidFill>
                <a:latin typeface="Azonix" pitchFamily="50" charset="0"/>
              </a:rPr>
              <a:t>Bagging</a:t>
            </a:r>
            <a:r>
              <a:rPr lang="en-US" dirty="0">
                <a:solidFill>
                  <a:srgbClr val="C00000"/>
                </a:solidFill>
                <a:latin typeface="Azonix" pitchFamily="50" charset="0"/>
              </a:rPr>
              <a:t>:</a:t>
            </a:r>
            <a:endParaRPr lang="en-US" dirty="0">
              <a:solidFill>
                <a:srgbClr val="C00000"/>
              </a:solidFill>
              <a:latin typeface="Azonix" pitchFamily="50" charset="0"/>
            </a:endParaRPr>
          </a:p>
        </p:txBody>
      </p:sp>
      <p:sp>
        <p:nvSpPr>
          <p:cNvPr id="3" name="Content Placeholder 2"/>
          <p:cNvSpPr>
            <a:spLocks noGrp="1"/>
          </p:cNvSpPr>
          <p:nvPr>
            <p:ph idx="1"/>
          </p:nvPr>
        </p:nvSpPr>
        <p:spPr>
          <a:xfrm>
            <a:off x="226031" y="1179872"/>
            <a:ext cx="11691991" cy="5233065"/>
          </a:xfrm>
        </p:spPr>
        <p:txBody>
          <a:bodyPr>
            <a:normAutofit/>
          </a:bodyPr>
          <a:lstStyle/>
          <a:p>
            <a:pPr algn="just"/>
            <a:endParaRPr lang="en-US" dirty="0"/>
          </a:p>
          <a:p>
            <a:pPr algn="just"/>
            <a:r>
              <a:rPr lang="en-US" dirty="0"/>
              <a:t>This is an ensemble technique applied on decision trees in order to </a:t>
            </a:r>
            <a:r>
              <a:rPr lang="en-US" b="1" dirty="0">
                <a:solidFill>
                  <a:srgbClr val="00B0F0"/>
                </a:solidFill>
              </a:rPr>
              <a:t>minimize the variance error </a:t>
            </a:r>
            <a:r>
              <a:rPr lang="en-US" dirty="0"/>
              <a:t>and at the same time not increase the error component due to bias.</a:t>
            </a:r>
            <a:endParaRPr lang="en-US" dirty="0"/>
          </a:p>
          <a:p>
            <a:pPr algn="just"/>
            <a:endParaRPr lang="en-US" dirty="0"/>
          </a:p>
          <a:p>
            <a:pPr algn="just"/>
            <a:r>
              <a:rPr lang="en-US" dirty="0"/>
              <a:t> various samples are selected with a subsample of observations and all variables (columns), subsequently fitting individual decision trees independently on each sample and later ensemble the results by taking the maximum vote (in regression cases, the mean of outcomes calculated).</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184" y="339832"/>
            <a:ext cx="10515600" cy="559107"/>
          </a:xfrm>
        </p:spPr>
        <p:txBody>
          <a:bodyPr>
            <a:normAutofit fontScale="90000"/>
          </a:bodyPr>
          <a:lstStyle/>
          <a:p>
            <a:r>
              <a:rPr lang="en-US" b="1" dirty="0">
                <a:solidFill>
                  <a:srgbClr val="C00000"/>
                </a:solidFill>
                <a:latin typeface="Azonix" pitchFamily="50" charset="0"/>
              </a:rPr>
              <a:t>Random forest</a:t>
            </a:r>
            <a:r>
              <a:rPr lang="en-US" dirty="0">
                <a:solidFill>
                  <a:srgbClr val="C00000"/>
                </a:solidFill>
                <a:latin typeface="Azonix" pitchFamily="50" charset="0"/>
              </a:rPr>
              <a:t>:</a:t>
            </a:r>
            <a:endParaRPr lang="en-US" dirty="0">
              <a:solidFill>
                <a:srgbClr val="C00000"/>
              </a:solidFill>
              <a:latin typeface="Azonix" pitchFamily="50" charset="0"/>
            </a:endParaRPr>
          </a:p>
        </p:txBody>
      </p:sp>
      <p:sp>
        <p:nvSpPr>
          <p:cNvPr id="3" name="Content Placeholder 2"/>
          <p:cNvSpPr>
            <a:spLocks noGrp="1"/>
          </p:cNvSpPr>
          <p:nvPr>
            <p:ph idx="1"/>
          </p:nvPr>
        </p:nvSpPr>
        <p:spPr>
          <a:xfrm>
            <a:off x="421240" y="1022555"/>
            <a:ext cx="11363218" cy="5470320"/>
          </a:xfrm>
        </p:spPr>
        <p:txBody>
          <a:bodyPr>
            <a:normAutofit/>
          </a:bodyPr>
          <a:lstStyle/>
          <a:p>
            <a:r>
              <a:rPr lang="en-US" dirty="0"/>
              <a:t>This is similar to bagging except for one difference. </a:t>
            </a:r>
            <a:endParaRPr lang="en-US" dirty="0"/>
          </a:p>
          <a:p>
            <a:r>
              <a:rPr lang="en-US" dirty="0"/>
              <a:t>All the variables/columns are selected for each sample, whereas in the </a:t>
            </a:r>
            <a:r>
              <a:rPr lang="en-US" b="1" dirty="0">
                <a:solidFill>
                  <a:srgbClr val="00B0F0"/>
                </a:solidFill>
              </a:rPr>
              <a:t>random forest </a:t>
            </a:r>
            <a:r>
              <a:rPr lang="en-US" dirty="0"/>
              <a:t>a few </a:t>
            </a:r>
            <a:r>
              <a:rPr lang="en-US" b="1" dirty="0">
                <a:solidFill>
                  <a:srgbClr val="00B0F0"/>
                </a:solidFill>
              </a:rPr>
              <a:t>sub-columns are selected</a:t>
            </a:r>
            <a:r>
              <a:rPr lang="en-US" dirty="0"/>
              <a:t>. </a:t>
            </a:r>
            <a:endParaRPr lang="en-US" dirty="0"/>
          </a:p>
          <a:p>
            <a:r>
              <a:rPr lang="en-US" dirty="0"/>
              <a:t>The reason behind the selection of a few variables rather than all was that during each independent tree sampled.</a:t>
            </a:r>
            <a:endParaRPr lang="en-US" dirty="0"/>
          </a:p>
          <a:p>
            <a:r>
              <a:rPr lang="en-US" dirty="0"/>
              <a:t>significant variables always came first in the top layer of splitting which makes all the trees look more or less similar and defies the sole purpose of ensemble</a:t>
            </a:r>
            <a:endParaRPr lang="en-US" dirty="0"/>
          </a:p>
          <a:p>
            <a:r>
              <a:rPr lang="en-US" dirty="0"/>
              <a:t>It works better on diversified and independent individual models rather than correlated individual models.</a:t>
            </a:r>
            <a:endParaRPr lang="en-US" dirty="0"/>
          </a:p>
          <a:p>
            <a:r>
              <a:rPr lang="en-US" dirty="0"/>
              <a:t>Random forest has both </a:t>
            </a:r>
            <a:r>
              <a:rPr lang="en-US" b="1" dirty="0">
                <a:solidFill>
                  <a:srgbClr val="00B0F0"/>
                </a:solidFill>
              </a:rPr>
              <a:t>low bias </a:t>
            </a:r>
            <a:r>
              <a:rPr lang="en-US" dirty="0"/>
              <a:t>and </a:t>
            </a:r>
            <a:r>
              <a:rPr lang="en-US" b="1" dirty="0">
                <a:solidFill>
                  <a:srgbClr val="00B0F0"/>
                </a:solidFill>
              </a:rPr>
              <a:t>variance </a:t>
            </a:r>
            <a:r>
              <a:rPr lang="en-US" dirty="0"/>
              <a:t>errors.</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816"/>
            <a:ext cx="10515600" cy="549275"/>
          </a:xfrm>
        </p:spPr>
        <p:txBody>
          <a:bodyPr>
            <a:normAutofit fontScale="90000"/>
          </a:bodyPr>
          <a:lstStyle/>
          <a:p>
            <a:r>
              <a:rPr lang="en-US" b="1" dirty="0">
                <a:solidFill>
                  <a:srgbClr val="C00000"/>
                </a:solidFill>
                <a:latin typeface="Azonix" pitchFamily="50" charset="0"/>
              </a:rPr>
              <a:t>Boosting</a:t>
            </a:r>
            <a:r>
              <a:rPr lang="en-US" dirty="0">
                <a:solidFill>
                  <a:srgbClr val="C00000"/>
                </a:solidFill>
                <a:latin typeface="Azonix" pitchFamily="50" charset="0"/>
              </a:rPr>
              <a:t>:</a:t>
            </a:r>
            <a:endParaRPr lang="en-US" dirty="0">
              <a:solidFill>
                <a:srgbClr val="C00000"/>
              </a:solidFill>
              <a:latin typeface="Azonix" pitchFamily="50" charset="0"/>
            </a:endParaRPr>
          </a:p>
        </p:txBody>
      </p:sp>
      <p:sp>
        <p:nvSpPr>
          <p:cNvPr id="3" name="Content Placeholder 2"/>
          <p:cNvSpPr>
            <a:spLocks noGrp="1"/>
          </p:cNvSpPr>
          <p:nvPr>
            <p:ph idx="1"/>
          </p:nvPr>
        </p:nvSpPr>
        <p:spPr>
          <a:xfrm>
            <a:off x="511277" y="842482"/>
            <a:ext cx="11189110" cy="5774628"/>
          </a:xfrm>
        </p:spPr>
        <p:txBody>
          <a:bodyPr>
            <a:normAutofit/>
          </a:bodyPr>
          <a:lstStyle/>
          <a:p>
            <a:pPr algn="just"/>
            <a:r>
              <a:rPr lang="en-US" dirty="0"/>
              <a:t>This is a </a:t>
            </a:r>
            <a:r>
              <a:rPr lang="en-US" b="1" dirty="0">
                <a:solidFill>
                  <a:srgbClr val="00B0F0"/>
                </a:solidFill>
              </a:rPr>
              <a:t>sequential algorithm </a:t>
            </a:r>
            <a:r>
              <a:rPr lang="en-US" dirty="0"/>
              <a:t>that applies on weak classifiers such as a decision stump (a one-level decision tree or a tree with one root node and two terminal nodes) </a:t>
            </a:r>
            <a:endParaRPr lang="en-US" dirty="0"/>
          </a:p>
          <a:p>
            <a:pPr algn="just"/>
            <a:r>
              <a:rPr lang="en-US" dirty="0"/>
              <a:t>To create a strong classifier by </a:t>
            </a:r>
            <a:r>
              <a:rPr lang="en-US" dirty="0" err="1"/>
              <a:t>ensembling</a:t>
            </a:r>
            <a:r>
              <a:rPr lang="en-US" dirty="0"/>
              <a:t> the results. </a:t>
            </a:r>
            <a:endParaRPr lang="en-US" dirty="0"/>
          </a:p>
          <a:p>
            <a:pPr algn="just"/>
            <a:r>
              <a:rPr lang="en-US" dirty="0"/>
              <a:t>The algorithm starts with </a:t>
            </a:r>
            <a:r>
              <a:rPr lang="en-US" b="1" dirty="0">
                <a:solidFill>
                  <a:srgbClr val="00B0F0"/>
                </a:solidFill>
              </a:rPr>
              <a:t>equal weights </a:t>
            </a:r>
            <a:r>
              <a:rPr lang="en-US" dirty="0"/>
              <a:t>assigned to all the observations, followed by subsequent iterations where more focus was given to misclassified observations by increasing the weight of misclassified observations and decreasing the weight of properly classified observations.</a:t>
            </a:r>
            <a:endParaRPr lang="en-US" dirty="0"/>
          </a:p>
          <a:p>
            <a:pPr algn="just"/>
            <a:r>
              <a:rPr lang="en-US" dirty="0"/>
              <a:t> In the end, all the </a:t>
            </a:r>
            <a:r>
              <a:rPr lang="en-US" b="1" dirty="0">
                <a:solidFill>
                  <a:srgbClr val="00B0F0"/>
                </a:solidFill>
              </a:rPr>
              <a:t>individual classifiers were combined </a:t>
            </a:r>
            <a:r>
              <a:rPr lang="en-US" dirty="0"/>
              <a:t>to create a strong classifier. </a:t>
            </a:r>
            <a:endParaRPr lang="en-US" dirty="0"/>
          </a:p>
          <a:p>
            <a:pPr algn="just"/>
            <a:r>
              <a:rPr lang="en-US" dirty="0"/>
              <a:t>Boosting might have an </a:t>
            </a:r>
            <a:r>
              <a:rPr lang="en-US" b="1" dirty="0">
                <a:solidFill>
                  <a:srgbClr val="C00000"/>
                </a:solidFill>
              </a:rPr>
              <a:t>overfitting problem</a:t>
            </a:r>
            <a:r>
              <a:rPr lang="en-US" dirty="0"/>
              <a:t>, but by carefully tuning the parameters, we can obtain the best of the self machine learning model.</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971"/>
            <a:ext cx="10515600" cy="736088"/>
          </a:xfrm>
        </p:spPr>
        <p:txBody>
          <a:bodyPr>
            <a:normAutofit/>
          </a:bodyPr>
          <a:lstStyle/>
          <a:p>
            <a:r>
              <a:rPr lang="en-US" sz="3600" b="1" dirty="0">
                <a:solidFill>
                  <a:srgbClr val="C00000"/>
                </a:solidFill>
                <a:latin typeface="Azonix" pitchFamily="50" charset="0"/>
              </a:rPr>
              <a:t>Support vector machines (SVMs)</a:t>
            </a:r>
            <a:r>
              <a:rPr lang="en-US" sz="3600" dirty="0">
                <a:solidFill>
                  <a:srgbClr val="C00000"/>
                </a:solidFill>
                <a:latin typeface="Azonix" pitchFamily="50" charset="0"/>
              </a:rPr>
              <a:t>:</a:t>
            </a:r>
            <a:endParaRPr lang="en-US" sz="3600" dirty="0">
              <a:solidFill>
                <a:srgbClr val="C00000"/>
              </a:solidFill>
              <a:latin typeface="Azonix" pitchFamily="50" charset="0"/>
            </a:endParaRPr>
          </a:p>
        </p:txBody>
      </p:sp>
      <p:sp>
        <p:nvSpPr>
          <p:cNvPr id="3" name="Content Placeholder 2"/>
          <p:cNvSpPr>
            <a:spLocks noGrp="1"/>
          </p:cNvSpPr>
          <p:nvPr>
            <p:ph idx="1"/>
          </p:nvPr>
        </p:nvSpPr>
        <p:spPr>
          <a:xfrm>
            <a:off x="328773" y="993059"/>
            <a:ext cx="11681717" cy="5459112"/>
          </a:xfrm>
        </p:spPr>
        <p:txBody>
          <a:bodyPr/>
          <a:lstStyle/>
          <a:p>
            <a:endParaRPr lang="en-US" dirty="0"/>
          </a:p>
          <a:p>
            <a:r>
              <a:rPr lang="en-US" dirty="0"/>
              <a:t>This maximizes the margin between classes by fitting the widest possible </a:t>
            </a:r>
            <a:r>
              <a:rPr lang="en-US" b="1" dirty="0">
                <a:solidFill>
                  <a:srgbClr val="00B0F0"/>
                </a:solidFill>
              </a:rPr>
              <a:t>hyperplane</a:t>
            </a:r>
            <a:r>
              <a:rPr lang="en-US" dirty="0"/>
              <a:t> between them. </a:t>
            </a:r>
            <a:endParaRPr lang="en-US" dirty="0"/>
          </a:p>
          <a:p>
            <a:endParaRPr lang="en-US" dirty="0"/>
          </a:p>
          <a:p>
            <a:r>
              <a:rPr lang="en-US" dirty="0"/>
              <a:t>In the case of </a:t>
            </a:r>
            <a:r>
              <a:rPr lang="en-US" b="1" dirty="0">
                <a:solidFill>
                  <a:srgbClr val="C00000"/>
                </a:solidFill>
              </a:rPr>
              <a:t>non-linearly separable </a:t>
            </a:r>
            <a:r>
              <a:rPr lang="en-US" dirty="0"/>
              <a:t>classes, it uses kernels to move observations into higher-dimensional space and then separates them linearly with the hyperplane there.</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804"/>
            <a:ext cx="10515600" cy="824578"/>
          </a:xfrm>
        </p:spPr>
        <p:txBody>
          <a:bodyPr>
            <a:normAutofit/>
          </a:bodyPr>
          <a:lstStyle/>
          <a:p>
            <a:r>
              <a:rPr lang="en-US" sz="4000" b="1" dirty="0">
                <a:solidFill>
                  <a:srgbClr val="C00000"/>
                </a:solidFill>
                <a:latin typeface="Azonix" pitchFamily="50" charset="0"/>
              </a:rPr>
              <a:t>Recommendation engine</a:t>
            </a:r>
            <a:r>
              <a:rPr lang="en-US" sz="4000" dirty="0">
                <a:solidFill>
                  <a:srgbClr val="C00000"/>
                </a:solidFill>
                <a:latin typeface="Azonix" pitchFamily="50" charset="0"/>
              </a:rPr>
              <a:t>:</a:t>
            </a:r>
            <a:endParaRPr lang="en-US" sz="4000" dirty="0">
              <a:solidFill>
                <a:srgbClr val="C00000"/>
              </a:solidFill>
              <a:latin typeface="Azonix" pitchFamily="50" charset="0"/>
            </a:endParaRPr>
          </a:p>
        </p:txBody>
      </p:sp>
      <p:sp>
        <p:nvSpPr>
          <p:cNvPr id="3" name="Content Placeholder 2"/>
          <p:cNvSpPr>
            <a:spLocks noGrp="1"/>
          </p:cNvSpPr>
          <p:nvPr>
            <p:ph idx="1"/>
          </p:nvPr>
        </p:nvSpPr>
        <p:spPr>
          <a:xfrm>
            <a:off x="236306" y="1366684"/>
            <a:ext cx="11671442" cy="5224512"/>
          </a:xfrm>
        </p:spPr>
        <p:txBody>
          <a:bodyPr/>
          <a:lstStyle/>
          <a:p>
            <a:r>
              <a:rPr lang="en-US" dirty="0"/>
              <a:t>This utilizes a collaborative filtering algorithm to identify </a:t>
            </a:r>
            <a:r>
              <a:rPr lang="en-US" b="1" dirty="0">
                <a:solidFill>
                  <a:srgbClr val="00B0F0"/>
                </a:solidFill>
              </a:rPr>
              <a:t>high-probability items </a:t>
            </a:r>
            <a:r>
              <a:rPr lang="en-US" dirty="0"/>
              <a:t>to its respective users, who have not used it in the past, considering the tastes of similar users who would be using that particular item.</a:t>
            </a:r>
            <a:endParaRPr lang="en-US" dirty="0"/>
          </a:p>
          <a:p>
            <a:endParaRPr lang="en-US" dirty="0"/>
          </a:p>
          <a:p>
            <a:endParaRPr lang="en-US" dirty="0"/>
          </a:p>
          <a:p>
            <a:r>
              <a:rPr lang="en-US" dirty="0"/>
              <a:t>It uses the </a:t>
            </a:r>
            <a:r>
              <a:rPr lang="en-US" b="1" dirty="0"/>
              <a:t>Alternating Least Squares </a:t>
            </a:r>
            <a:r>
              <a:rPr lang="en-US" dirty="0"/>
              <a:t>(</a:t>
            </a:r>
            <a:r>
              <a:rPr lang="en-US" b="1" dirty="0"/>
              <a:t>ALS</a:t>
            </a:r>
            <a:r>
              <a:rPr lang="en-US" dirty="0"/>
              <a:t>) methodology to solve this problem.</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277" y="365126"/>
            <a:ext cx="11110451" cy="804914"/>
          </a:xfrm>
        </p:spPr>
        <p:txBody>
          <a:bodyPr>
            <a:normAutofit/>
          </a:bodyPr>
          <a:lstStyle/>
          <a:p>
            <a:r>
              <a:rPr lang="en-US" b="1" dirty="0">
                <a:solidFill>
                  <a:srgbClr val="C00000"/>
                </a:solidFill>
                <a:latin typeface="Azonix" pitchFamily="50" charset="0"/>
              </a:rPr>
              <a:t>Principal component analysis (PCA):</a:t>
            </a:r>
            <a:endParaRPr lang="en-US" b="1" dirty="0">
              <a:solidFill>
                <a:srgbClr val="C00000"/>
              </a:solidFill>
              <a:latin typeface="Azonix" pitchFamily="50" charset="0"/>
            </a:endParaRPr>
          </a:p>
        </p:txBody>
      </p:sp>
      <p:sp>
        <p:nvSpPr>
          <p:cNvPr id="3" name="Content Placeholder 2"/>
          <p:cNvSpPr>
            <a:spLocks noGrp="1"/>
          </p:cNvSpPr>
          <p:nvPr>
            <p:ph idx="1"/>
          </p:nvPr>
        </p:nvSpPr>
        <p:spPr>
          <a:xfrm>
            <a:off x="359597" y="1243172"/>
            <a:ext cx="11455684" cy="5249701"/>
          </a:xfrm>
        </p:spPr>
        <p:txBody>
          <a:bodyPr>
            <a:normAutofit/>
          </a:bodyPr>
          <a:lstStyle/>
          <a:p>
            <a:endParaRPr lang="en-US" dirty="0"/>
          </a:p>
          <a:p>
            <a:pPr algn="just"/>
            <a:r>
              <a:rPr lang="en-US" dirty="0"/>
              <a:t>This is a </a:t>
            </a:r>
            <a:r>
              <a:rPr lang="en-US" b="1" dirty="0">
                <a:solidFill>
                  <a:srgbClr val="00B0F0"/>
                </a:solidFill>
              </a:rPr>
              <a:t>dimensionality reduction </a:t>
            </a:r>
            <a:r>
              <a:rPr lang="en-US" dirty="0"/>
              <a:t>technique in which principal components are calculated in place of the original variable. </a:t>
            </a:r>
            <a:endParaRPr lang="en-US" dirty="0"/>
          </a:p>
          <a:p>
            <a:pPr algn="just"/>
            <a:endParaRPr lang="en-US" dirty="0"/>
          </a:p>
          <a:p>
            <a:pPr algn="just"/>
            <a:endParaRPr lang="en-US" dirty="0"/>
          </a:p>
          <a:p>
            <a:pPr algn="just"/>
            <a:r>
              <a:rPr lang="en-US" b="1" dirty="0"/>
              <a:t>Principal components </a:t>
            </a:r>
            <a:r>
              <a:rPr lang="en-US" dirty="0"/>
              <a:t>are determined where the </a:t>
            </a:r>
            <a:r>
              <a:rPr lang="en-US" b="1" dirty="0">
                <a:solidFill>
                  <a:srgbClr val="FF0000"/>
                </a:solidFill>
              </a:rPr>
              <a:t>variance in data is maximum</a:t>
            </a:r>
            <a:r>
              <a:rPr lang="en-US" dirty="0"/>
              <a:t>; subsequently, the top </a:t>
            </a:r>
            <a:r>
              <a:rPr lang="en-US" i="1" dirty="0"/>
              <a:t>n </a:t>
            </a:r>
            <a:r>
              <a:rPr lang="en-US" dirty="0"/>
              <a:t>components will be taken by covering about 80 percent of variance and will be used in further modeling processes, or exploratory analysis will be performed as unsupervised learning.</a:t>
            </a:r>
            <a:endParaRPr lang="en-US" dirty="0"/>
          </a:p>
        </p:txBody>
      </p:sp>
    </p:spTree>
  </p:cSld>
  <p:clrMapOvr>
    <a:masterClrMapping/>
  </p:clrMapOvr>
</p:sld>
</file>

<file path=ppt/tags/tag1.xml><?xml version="1.0" encoding="utf-8"?>
<p:tagLst xmlns:p="http://schemas.openxmlformats.org/presentationml/2006/main">
  <p:tag name="KSO_WM_UNIT_TABLE_BEAUTIFY" val="smartTable{ae642057-53b5-4370-b652-d23f76f016c0}"/>
</p:tagLst>
</file>

<file path=ppt/tags/tag2.xml><?xml version="1.0" encoding="utf-8"?>
<p:tagLst xmlns:p="http://schemas.openxmlformats.org/presentationml/2006/main">
  <p:tag name="KSO_WM_UNIT_TABLE_BEAUTIFY" val="smartTable{fc2b0c18-a331-4147-8acd-367f6138dedc}"/>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37148</Words>
  <Application>WPS Presentation</Application>
  <PresentationFormat>Widescreen</PresentationFormat>
  <Paragraphs>858</Paragraphs>
  <Slides>103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103</vt:i4>
      </vt:variant>
    </vt:vector>
  </HeadingPairs>
  <TitlesOfParts>
    <vt:vector size="119" baseType="lpstr">
      <vt:lpstr>Arial</vt:lpstr>
      <vt:lpstr>SimSun</vt:lpstr>
      <vt:lpstr>Wingdings</vt:lpstr>
      <vt:lpstr>Arial Rounded MT Bold</vt:lpstr>
      <vt:lpstr>Azonix</vt:lpstr>
      <vt:lpstr>苹方-简</vt:lpstr>
      <vt:lpstr>Times New Roman</vt:lpstr>
      <vt:lpstr>Bahnschrift</vt:lpstr>
      <vt:lpstr>Calibri Light</vt:lpstr>
      <vt:lpstr>Helvetica Neue</vt:lpstr>
      <vt:lpstr>微软雅黑</vt:lpstr>
      <vt:lpstr>汉仪旗黑</vt:lpstr>
      <vt:lpstr>Arial Unicode MS</vt:lpstr>
      <vt:lpstr>Calibri</vt:lpstr>
      <vt:lpstr>宋体-简</vt:lpstr>
      <vt:lpstr>Office Theme</vt:lpstr>
      <vt:lpstr>CODE: 18CSE479T  STATISTICAL MACHINE LEARNING   UNIT-1</vt:lpstr>
      <vt:lpstr>1. Introduction </vt:lpstr>
      <vt:lpstr>2. Statistical terminology for model building and validation</vt:lpstr>
      <vt:lpstr>What is Statistical Modeling?</vt:lpstr>
      <vt:lpstr>3. Machine Learning</vt:lpstr>
      <vt:lpstr>a.) Overview of Machine Learning </vt:lpstr>
      <vt:lpstr>b.) Types (or) Classification of Machine Learning</vt:lpstr>
      <vt:lpstr>b.) Types (or) Classification of Machine Learning (Cont..)</vt:lpstr>
      <vt:lpstr>b.) Types (or) Classification of Machine Learning (Cont..)</vt:lpstr>
      <vt:lpstr>c.) Combined types of Machine Learning </vt:lpstr>
      <vt:lpstr>4. Major differences between      statistical modeling and machine learning </vt:lpstr>
      <vt:lpstr>4. Major differences between statistical modeling  and machine learning(Cont..) </vt:lpstr>
      <vt:lpstr>5. Steps in machine learning model development and deployment</vt:lpstr>
      <vt:lpstr>PowerPoint 演示文稿</vt:lpstr>
      <vt:lpstr>PowerPoint 演示文稿</vt:lpstr>
      <vt:lpstr>PowerPoint 演示文稿</vt:lpstr>
      <vt:lpstr>PowerPoint 演示文稿</vt:lpstr>
      <vt:lpstr>PowerPoint 演示文稿</vt:lpstr>
      <vt:lpstr>PowerPoint 演示文稿</vt:lpstr>
      <vt:lpstr>6. Statistical fundamentals and terminology for model building and validation</vt:lpstr>
      <vt:lpstr>Statistical Fundamentals and Terminologies </vt:lpstr>
      <vt:lpstr>Statistical Fundamentals and Terminologies </vt:lpstr>
      <vt:lpstr>Statistical Fundamentals and Terminologies </vt:lpstr>
      <vt:lpstr>Python Code- (Mean, Median, and Mode) using               			     Numpy array and Stats package</vt:lpstr>
      <vt:lpstr>R- Code (Mean, Median, and Mode)</vt:lpstr>
      <vt:lpstr>Statistical Fundamentals and Terminologies </vt:lpstr>
      <vt:lpstr>Statistical Fundamentals and Terminologies </vt:lpstr>
      <vt:lpstr>Statistical Fundamentals and Terminologies </vt:lpstr>
      <vt:lpstr>Statistical Fundamentals and Terminologies </vt:lpstr>
      <vt:lpstr>Statistical Fundamentals and Terminologies </vt:lpstr>
      <vt:lpstr>Representation of Quantile </vt:lpstr>
      <vt:lpstr>Python Code- Quantiles </vt:lpstr>
      <vt:lpstr>Python Code- Quantiles </vt:lpstr>
      <vt:lpstr>R- Code (Quantiles)</vt:lpstr>
      <vt:lpstr>Hypothesis testing:</vt:lpstr>
      <vt:lpstr>P-value:</vt:lpstr>
      <vt:lpstr>The steps involved in hypothesis testing are as follows</vt:lpstr>
      <vt:lpstr>Example of hypothesis testing:</vt:lpstr>
      <vt:lpstr>Example of hypothesis testing:</vt:lpstr>
      <vt:lpstr>Type I and II error:  </vt:lpstr>
      <vt:lpstr>Normal distribution:</vt:lpstr>
      <vt:lpstr>Chi-square:</vt:lpstr>
      <vt:lpstr>Example: In the following table, calculate whether the smoking habit has an impact on exercise behavior:</vt:lpstr>
      <vt:lpstr>ANOVA:</vt:lpstr>
      <vt:lpstr>ANOVA-Example</vt:lpstr>
      <vt:lpstr>PowerPoint 演示文稿</vt:lpstr>
      <vt:lpstr>Confusion matrix:</vt:lpstr>
      <vt:lpstr>Confusion matrix:</vt:lpstr>
      <vt:lpstr>F1 score (F1):</vt:lpstr>
      <vt:lpstr>Area under curve (ROC):</vt:lpstr>
      <vt:lpstr>OBSERVATION AND PERFORMANCE WINDOW:</vt:lpstr>
      <vt:lpstr>OBSERVATION AND PERFORMANCE WINDOW</vt:lpstr>
      <vt:lpstr>In-time and out-of-time validation:</vt:lpstr>
      <vt:lpstr>R-squared (coefficient of determination):</vt:lpstr>
      <vt:lpstr>Adjusted R-squared:</vt:lpstr>
      <vt:lpstr>Why Adjusted R-squared </vt:lpstr>
      <vt:lpstr>Maximum likelihood estimate (MLE):</vt:lpstr>
      <vt:lpstr>Akaike information criteria (AIC):</vt:lpstr>
      <vt:lpstr>Entropy:</vt:lpstr>
      <vt:lpstr>PowerPoint 演示文稿</vt:lpstr>
      <vt:lpstr>Example- Entropy </vt:lpstr>
      <vt:lpstr>Information gain:</vt:lpstr>
      <vt:lpstr>Gini:</vt:lpstr>
      <vt:lpstr>Bias vs Variance Trade-off</vt:lpstr>
      <vt:lpstr>Bias vs Variance Trade-off (Cont..,)</vt:lpstr>
      <vt:lpstr>Bias vs Variance Trade-off (Cont..,)</vt:lpstr>
      <vt:lpstr>Bias vs Variance Trade-off (Cont..,)</vt:lpstr>
      <vt:lpstr>Bias vs Variance Trade-off (Cont..,)</vt:lpstr>
      <vt:lpstr>Train &amp; Test Data </vt:lpstr>
      <vt:lpstr>Train &amp; Test Data </vt:lpstr>
      <vt:lpstr>Machine Learning Losses </vt:lpstr>
      <vt:lpstr>Machine Learning Losses </vt:lpstr>
      <vt:lpstr>PowerPoint 演示文稿</vt:lpstr>
      <vt:lpstr>PowerPoint 演示文稿</vt:lpstr>
      <vt:lpstr>When to stop tuning machine learning models</vt:lpstr>
      <vt:lpstr>PowerPoint 演示文稿</vt:lpstr>
      <vt:lpstr>Train, validation, and test data</vt:lpstr>
      <vt:lpstr>PowerPoint 演示文稿</vt:lpstr>
      <vt:lpstr>Cross-validation</vt:lpstr>
      <vt:lpstr>Cross-validation</vt:lpstr>
      <vt:lpstr>Cross-validation- (Example)</vt:lpstr>
      <vt:lpstr>Cross-validation- (Example)</vt:lpstr>
      <vt:lpstr>GRID Search </vt:lpstr>
      <vt:lpstr>GRID Search </vt:lpstr>
      <vt:lpstr>Machine learning model overview</vt:lpstr>
      <vt:lpstr>a.) Supervised learning:</vt:lpstr>
      <vt:lpstr>b.) Supervised learning:</vt:lpstr>
      <vt:lpstr>c.) Unsupervised learning:</vt:lpstr>
      <vt:lpstr>d.) Reinforcement learning:</vt:lpstr>
      <vt:lpstr>Logistic regression</vt:lpstr>
      <vt:lpstr>Linear regression:</vt:lpstr>
      <vt:lpstr>Lasso and ridge regression:</vt:lpstr>
      <vt:lpstr>Decision trees:</vt:lpstr>
      <vt:lpstr>Bagging:</vt:lpstr>
      <vt:lpstr>Random forest:</vt:lpstr>
      <vt:lpstr>Boosting:</vt:lpstr>
      <vt:lpstr>Support vector machines (SVMs):</vt:lpstr>
      <vt:lpstr>Recommendation engine:</vt:lpstr>
      <vt:lpstr>Principal component analysis (PCA):</vt:lpstr>
      <vt:lpstr>K-means clustering:</vt:lpstr>
      <vt:lpstr>Markov decision process (MDP):</vt:lpstr>
      <vt:lpstr>Monte Carlo method:</vt:lpstr>
      <vt:lpstr>Temporal difference learning: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MACHINE LEARNING </dc:title>
  <dc:creator>admin</dc:creator>
  <cp:lastModifiedBy>divyam</cp:lastModifiedBy>
  <cp:revision>374</cp:revision>
  <dcterms:created xsi:type="dcterms:W3CDTF">2022-09-08T04:45:12Z</dcterms:created>
  <dcterms:modified xsi:type="dcterms:W3CDTF">2022-09-08T04:45:12Z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